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7" r:id="rId4"/>
    <p:sldMasterId id="2147483709" r:id="rId5"/>
  </p:sldMasterIdLst>
  <p:notesMasterIdLst>
    <p:notesMasterId r:id="rId20"/>
  </p:notesMasterIdLst>
  <p:handoutMasterIdLst>
    <p:handoutMasterId r:id="rId21"/>
  </p:handoutMasterIdLst>
  <p:sldIdLst>
    <p:sldId id="256" r:id="rId6"/>
    <p:sldId id="417" r:id="rId7"/>
    <p:sldId id="406" r:id="rId8"/>
    <p:sldId id="404" r:id="rId9"/>
    <p:sldId id="408" r:id="rId10"/>
    <p:sldId id="407" r:id="rId11"/>
    <p:sldId id="412" r:id="rId12"/>
    <p:sldId id="413" r:id="rId13"/>
    <p:sldId id="414" r:id="rId14"/>
    <p:sldId id="415" r:id="rId15"/>
    <p:sldId id="391" r:id="rId16"/>
    <p:sldId id="418" r:id="rId17"/>
    <p:sldId id="419" r:id="rId18"/>
    <p:sldId id="42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535353"/>
    <a:srgbClr val="FF2CFF"/>
    <a:srgbClr val="00B4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95382" autoAdjust="0"/>
  </p:normalViewPr>
  <p:slideViewPr>
    <p:cSldViewPr snapToGrid="0" snapToObjects="1">
      <p:cViewPr>
        <p:scale>
          <a:sx n="92" d="100"/>
          <a:sy n="92" d="100"/>
        </p:scale>
        <p:origin x="920" y="416"/>
      </p:cViewPr>
      <p:guideLst>
        <p:guide orient="horz" pos="2160"/>
        <p:guide pos="2880"/>
      </p:guideLst>
    </p:cSldViewPr>
  </p:slideViewPr>
  <p:outlineViewPr>
    <p:cViewPr>
      <p:scale>
        <a:sx n="33" d="100"/>
        <a:sy n="33" d="100"/>
      </p:scale>
      <p:origin x="0" y="580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43665D-B158-AB45-A9D7-A9F1ECF765EB}" type="datetimeFigureOut">
              <a:rPr lang="en-US" smtClean="0"/>
              <a:t>10/15/18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36F6B1-1E02-564C-8EFA-77FADD8942FA}" type="slidenum">
              <a:rPr lang="en-US" smtClean="0"/>
              <a:t>‹#›</a:t>
            </a:fld>
            <a:endParaRPr lang="en-US"/>
          </a:p>
        </p:txBody>
      </p:sp>
    </p:spTree>
    <p:extLst>
      <p:ext uri="{BB962C8B-B14F-4D97-AF65-F5344CB8AC3E}">
        <p14:creationId xmlns:p14="http://schemas.microsoft.com/office/powerpoint/2010/main" val="1744525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624C2-947F-F341-A44F-5AD705FF17AA}" type="datetimeFigureOut">
              <a:rPr lang="en-US" smtClean="0"/>
              <a:t>10/15/18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606EF6-8D54-AE49-99C8-ACA010CC8B54}" type="slidenum">
              <a:rPr lang="en-US" smtClean="0"/>
              <a:t>‹#›</a:t>
            </a:fld>
            <a:endParaRPr lang="en-US"/>
          </a:p>
        </p:txBody>
      </p:sp>
    </p:spTree>
    <p:extLst>
      <p:ext uri="{BB962C8B-B14F-4D97-AF65-F5344CB8AC3E}">
        <p14:creationId xmlns:p14="http://schemas.microsoft.com/office/powerpoint/2010/main" val="26314945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a:t>
            </a:fld>
            <a:endParaRPr lang="en-US"/>
          </a:p>
        </p:txBody>
      </p:sp>
    </p:spTree>
    <p:extLst>
      <p:ext uri="{BB962C8B-B14F-4D97-AF65-F5344CB8AC3E}">
        <p14:creationId xmlns:p14="http://schemas.microsoft.com/office/powerpoint/2010/main" val="370354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eDNA</a:t>
            </a:r>
            <a:r>
              <a:rPr lang="en-US" baseline="0" dirty="0" smtClean="0"/>
              <a:t> has already been shown to be a effective tool for a number of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eDNA</a:t>
            </a:r>
            <a:r>
              <a:rPr lang="en-US" baseline="0" dirty="0" smtClean="0"/>
              <a:t> (in the form of complete bacterial cells) has been used for quite some time now by environmental microbiologists to survey microbial diversity and bacterial structure in the oceans (e.g. Global Ocean Sampling Expedition).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--Microbial </a:t>
            </a:r>
            <a:r>
              <a:rPr lang="en-US" baseline="0" dirty="0" err="1" smtClean="0"/>
              <a:t>eDNA</a:t>
            </a:r>
            <a:r>
              <a:rPr lang="en-US" baseline="0" dirty="0" smtClean="0"/>
              <a:t> approaches are well-vetted.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 the other hand, only recently has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been applied to multicellular life and higher organisms such as fish and mammals.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-Early work has used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track invasive species in freshwater systems, including the Asian carp in the Great Lakes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has also been used to determine the distribution of endangered and rare species in freshwater systems.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-One of the applications we’re interested in at COS is the use of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monitor biodiversity levels and species distribution in MPAs.</a:t>
            </a:r>
            <a:endParaRPr lang="en-US" sz="1200" kern="1200" dirty="0" smtClean="0">
              <a:solidFill>
                <a:schemeClr val="tx1"/>
              </a:solidFill>
              <a:effectLst/>
              <a:latin typeface="+mn-lt"/>
              <a:ea typeface="+mn-ea"/>
              <a:cs typeface="+mn-cs"/>
            </a:endParaRPr>
          </a:p>
          <a:p>
            <a:endParaRPr lang="en-US" baseline="0" dirty="0" smtClean="0"/>
          </a:p>
          <a:p>
            <a:r>
              <a:rPr lang="en-US" sz="1200" b="0" i="0" u="none" strike="noStrike" kern="1200" baseline="0" dirty="0" smtClean="0">
                <a:solidFill>
                  <a:schemeClr val="tx1"/>
                </a:solidFill>
                <a:latin typeface="+mn-lt"/>
                <a:ea typeface="+mn-ea"/>
                <a:cs typeface="+mn-cs"/>
              </a:rPr>
              <a:t>Fig. 2 Environmental DNA detection rates by </a:t>
            </a:r>
            <a:r>
              <a:rPr lang="en-US" sz="1200" b="0" i="0" u="none" strike="noStrike" kern="1200" baseline="0" dirty="0" err="1" smtClean="0">
                <a:solidFill>
                  <a:schemeClr val="tx1"/>
                </a:solidFill>
                <a:latin typeface="+mn-lt"/>
                <a:ea typeface="+mn-ea"/>
                <a:cs typeface="+mn-cs"/>
              </a:rPr>
              <a:t>qPCR</a:t>
            </a:r>
            <a:r>
              <a:rPr lang="en-US" sz="1200" b="0" i="0" u="none" strike="noStrike" kern="1200" baseline="0" dirty="0" smtClean="0">
                <a:solidFill>
                  <a:schemeClr val="tx1"/>
                </a:solidFill>
                <a:latin typeface="+mn-lt"/>
                <a:ea typeface="+mn-ea"/>
                <a:cs typeface="+mn-cs"/>
              </a:rPr>
              <a:t> in natural freshwater ponds with 100% occurrence of the species confirmed in the field (dark grey) or larger freshwater systems with known occurrence in the area (light grey). Detection rates are given in percentage positive localities out of the total number of localities surveyed for each species. Data covers amphibians: Pf (</a:t>
            </a:r>
            <a:r>
              <a:rPr lang="en-US" sz="1200" b="0" i="0" u="none" strike="noStrike" kern="1200" baseline="0" dirty="0" err="1" smtClean="0">
                <a:solidFill>
                  <a:schemeClr val="tx1"/>
                </a:solidFill>
                <a:latin typeface="+mn-lt"/>
                <a:ea typeface="+mn-ea"/>
                <a:cs typeface="+mn-cs"/>
              </a:rPr>
              <a:t>Pelobates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fuscus</a:t>
            </a:r>
            <a:r>
              <a:rPr lang="en-US" sz="1200" b="0" i="0" u="none" strike="noStrike" kern="1200" baseline="0" dirty="0" smtClean="0">
                <a:solidFill>
                  <a:schemeClr val="tx1"/>
                </a:solidFill>
                <a:latin typeface="+mn-lt"/>
                <a:ea typeface="+mn-ea"/>
                <a:cs typeface="+mn-cs"/>
              </a:rPr>
              <a:t>, n = 9) and </a:t>
            </a:r>
            <a:r>
              <a:rPr lang="en-US" sz="1200" b="0" i="0" u="none" strike="noStrike" kern="1200" baseline="0" dirty="0" err="1" smtClean="0">
                <a:solidFill>
                  <a:schemeClr val="tx1"/>
                </a:solidFill>
                <a:latin typeface="+mn-lt"/>
                <a:ea typeface="+mn-ea"/>
                <a:cs typeface="+mn-cs"/>
              </a:rPr>
              <a:t>Tc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Triturus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cristatus</a:t>
            </a:r>
            <a:r>
              <a:rPr lang="en-US" sz="1200" b="0" i="0" u="none" strike="noStrike" kern="1200" baseline="0" dirty="0" smtClean="0">
                <a:solidFill>
                  <a:schemeClr val="tx1"/>
                </a:solidFill>
                <a:latin typeface="+mn-lt"/>
                <a:ea typeface="+mn-ea"/>
                <a:cs typeface="+mn-cs"/>
              </a:rPr>
              <a:t>, n = 11); fish: Mf (</a:t>
            </a:r>
            <a:r>
              <a:rPr lang="en-US" sz="1200" b="0" i="0" u="none" strike="noStrike" kern="1200" baseline="0" dirty="0" err="1" smtClean="0">
                <a:solidFill>
                  <a:schemeClr val="tx1"/>
                </a:solidFill>
                <a:latin typeface="+mn-lt"/>
                <a:ea typeface="+mn-ea"/>
                <a:cs typeface="+mn-cs"/>
              </a:rPr>
              <a:t>Misgurnus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fossilis</a:t>
            </a:r>
            <a:r>
              <a:rPr lang="en-US" sz="1200" b="0" i="0" u="none" strike="noStrike" kern="1200" baseline="0" dirty="0" smtClean="0">
                <a:solidFill>
                  <a:schemeClr val="tx1"/>
                </a:solidFill>
                <a:latin typeface="+mn-lt"/>
                <a:ea typeface="+mn-ea"/>
                <a:cs typeface="+mn-cs"/>
              </a:rPr>
              <a:t>, n = 11 ponds and n = 15 streams—light grey); insects: </a:t>
            </a:r>
            <a:r>
              <a:rPr lang="en-US" sz="1200" b="0" i="0" u="none" strike="noStrike" kern="1200" baseline="0" dirty="0" err="1" smtClean="0">
                <a:solidFill>
                  <a:schemeClr val="tx1"/>
                </a:solidFill>
                <a:latin typeface="+mn-lt"/>
                <a:ea typeface="+mn-ea"/>
                <a:cs typeface="+mn-cs"/>
              </a:rPr>
              <a:t>Lp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Leucorrhinia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pectoralis</a:t>
            </a:r>
            <a:r>
              <a:rPr lang="en-US" sz="1200" b="0" i="0" u="none" strike="noStrike" kern="1200" baseline="0" dirty="0" smtClean="0">
                <a:solidFill>
                  <a:schemeClr val="tx1"/>
                </a:solidFill>
                <a:latin typeface="+mn-lt"/>
                <a:ea typeface="+mn-ea"/>
                <a:cs typeface="+mn-cs"/>
              </a:rPr>
              <a:t>, n = 11); crustaceans: La (</a:t>
            </a:r>
            <a:r>
              <a:rPr lang="en-US" sz="1200" b="0" i="0" u="none" strike="noStrike" kern="1200" baseline="0" dirty="0" err="1" smtClean="0">
                <a:solidFill>
                  <a:schemeClr val="tx1"/>
                </a:solidFill>
                <a:latin typeface="+mn-lt"/>
                <a:ea typeface="+mn-ea"/>
                <a:cs typeface="+mn-cs"/>
              </a:rPr>
              <a:t>Lepidurus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apus</a:t>
            </a:r>
            <a:r>
              <a:rPr lang="en-US" sz="1200" b="0" i="0" u="none" strike="noStrike" kern="1200" baseline="0" dirty="0" smtClean="0">
                <a:solidFill>
                  <a:schemeClr val="tx1"/>
                </a:solidFill>
                <a:latin typeface="+mn-lt"/>
                <a:ea typeface="+mn-ea"/>
                <a:cs typeface="+mn-cs"/>
              </a:rPr>
              <a:t>, n = 10) and mammals: </a:t>
            </a:r>
            <a:r>
              <a:rPr lang="en-US" sz="1200" b="0" i="0" u="none" strike="noStrike" kern="1200" baseline="0" dirty="0" err="1" smtClean="0">
                <a:solidFill>
                  <a:schemeClr val="tx1"/>
                </a:solidFill>
                <a:latin typeface="+mn-lt"/>
                <a:ea typeface="+mn-ea"/>
                <a:cs typeface="+mn-cs"/>
              </a:rPr>
              <a:t>Ll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n = 15 streams and lakes).</a:t>
            </a:r>
          </a:p>
        </p:txBody>
      </p:sp>
      <p:sp>
        <p:nvSpPr>
          <p:cNvPr id="4" name="Slide Number Placeholder 3"/>
          <p:cNvSpPr>
            <a:spLocks noGrp="1"/>
          </p:cNvSpPr>
          <p:nvPr>
            <p:ph type="sldNum" sz="quarter" idx="10"/>
          </p:nvPr>
        </p:nvSpPr>
        <p:spPr/>
        <p:txBody>
          <a:bodyPr/>
          <a:lstStyle/>
          <a:p>
            <a:fld id="{F1606EF6-8D54-AE49-99C8-ACA010CC8B54}" type="slidenum">
              <a:rPr lang="en-US" smtClean="0"/>
              <a:t>12</a:t>
            </a:fld>
            <a:endParaRPr lang="en-US"/>
          </a:p>
        </p:txBody>
      </p:sp>
    </p:spTree>
    <p:extLst>
      <p:ext uri="{BB962C8B-B14F-4D97-AF65-F5344CB8AC3E}">
        <p14:creationId xmlns:p14="http://schemas.microsoft.com/office/powerpoint/2010/main" val="39647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eDNA</a:t>
            </a:r>
            <a:r>
              <a:rPr lang="en-US" baseline="0" dirty="0" smtClean="0"/>
              <a:t> has already been shown to be a effective tool for a number of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eDNA</a:t>
            </a:r>
            <a:r>
              <a:rPr lang="en-US" baseline="0" dirty="0" smtClean="0"/>
              <a:t> (in the form of complete bacterial cells) has been used for quite some time now by environmental microbiologists to survey microbial diversity and bacterial structure in the oceans (e.g. Global Ocean Sampling Expedition).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--Microbial </a:t>
            </a:r>
            <a:r>
              <a:rPr lang="en-US" baseline="0" dirty="0" err="1" smtClean="0"/>
              <a:t>eDNA</a:t>
            </a:r>
            <a:r>
              <a:rPr lang="en-US" baseline="0" dirty="0" smtClean="0"/>
              <a:t> approaches are well-vetted.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 the other hand, only recently has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been applied to multicellular life and higher organisms such as fish and mammals.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-Early work has used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track invasive species in freshwater systems, including the Asian carp in the Great Lakes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has also been used to determine the distribution of endangered and rare species in freshwater systems.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-One of the applications we’re interested in at COS is the use of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monitor biodiversity levels and species distribution in MPAs.</a:t>
            </a:r>
            <a:endParaRPr lang="en-US" sz="1200" kern="1200" dirty="0" smtClean="0">
              <a:solidFill>
                <a:schemeClr val="tx1"/>
              </a:solidFill>
              <a:effectLst/>
              <a:latin typeface="+mn-lt"/>
              <a:ea typeface="+mn-ea"/>
              <a:cs typeface="+mn-cs"/>
            </a:endParaRPr>
          </a:p>
          <a:p>
            <a:endParaRPr lang="en-US" baseline="0" dirty="0" smtClean="0"/>
          </a:p>
          <a:p>
            <a:r>
              <a:rPr lang="en-US" sz="1200" b="0" i="0" u="none" strike="noStrike" kern="1200" baseline="0" dirty="0" smtClean="0">
                <a:solidFill>
                  <a:schemeClr val="tx1"/>
                </a:solidFill>
                <a:latin typeface="+mn-lt"/>
                <a:ea typeface="+mn-ea"/>
                <a:cs typeface="+mn-cs"/>
              </a:rPr>
              <a:t>Fig. 2 Environmental DNA detection rates by </a:t>
            </a:r>
            <a:r>
              <a:rPr lang="en-US" sz="1200" b="0" i="0" u="none" strike="noStrike" kern="1200" baseline="0" dirty="0" err="1" smtClean="0">
                <a:solidFill>
                  <a:schemeClr val="tx1"/>
                </a:solidFill>
                <a:latin typeface="+mn-lt"/>
                <a:ea typeface="+mn-ea"/>
                <a:cs typeface="+mn-cs"/>
              </a:rPr>
              <a:t>qPCR</a:t>
            </a:r>
            <a:r>
              <a:rPr lang="en-US" sz="1200" b="0" i="0" u="none" strike="noStrike" kern="1200" baseline="0" dirty="0" smtClean="0">
                <a:solidFill>
                  <a:schemeClr val="tx1"/>
                </a:solidFill>
                <a:latin typeface="+mn-lt"/>
                <a:ea typeface="+mn-ea"/>
                <a:cs typeface="+mn-cs"/>
              </a:rPr>
              <a:t> in natural freshwater ponds with 100% occurrence of the species confirmed in the field (dark grey) or larger freshwater systems with known occurrence in the area (light grey). Detection rates are given in percentage positive localities out of the total number of localities surveyed for each species. Data covers amphibians: Pf (</a:t>
            </a:r>
            <a:r>
              <a:rPr lang="en-US" sz="1200" b="0" i="0" u="none" strike="noStrike" kern="1200" baseline="0" dirty="0" err="1" smtClean="0">
                <a:solidFill>
                  <a:schemeClr val="tx1"/>
                </a:solidFill>
                <a:latin typeface="+mn-lt"/>
                <a:ea typeface="+mn-ea"/>
                <a:cs typeface="+mn-cs"/>
              </a:rPr>
              <a:t>Pelobates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fuscus</a:t>
            </a:r>
            <a:r>
              <a:rPr lang="en-US" sz="1200" b="0" i="0" u="none" strike="noStrike" kern="1200" baseline="0" dirty="0" smtClean="0">
                <a:solidFill>
                  <a:schemeClr val="tx1"/>
                </a:solidFill>
                <a:latin typeface="+mn-lt"/>
                <a:ea typeface="+mn-ea"/>
                <a:cs typeface="+mn-cs"/>
              </a:rPr>
              <a:t>, n = 9) and </a:t>
            </a:r>
            <a:r>
              <a:rPr lang="en-US" sz="1200" b="0" i="0" u="none" strike="noStrike" kern="1200" baseline="0" dirty="0" err="1" smtClean="0">
                <a:solidFill>
                  <a:schemeClr val="tx1"/>
                </a:solidFill>
                <a:latin typeface="+mn-lt"/>
                <a:ea typeface="+mn-ea"/>
                <a:cs typeface="+mn-cs"/>
              </a:rPr>
              <a:t>Tc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Triturus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cristatus</a:t>
            </a:r>
            <a:r>
              <a:rPr lang="en-US" sz="1200" b="0" i="0" u="none" strike="noStrike" kern="1200" baseline="0" dirty="0" smtClean="0">
                <a:solidFill>
                  <a:schemeClr val="tx1"/>
                </a:solidFill>
                <a:latin typeface="+mn-lt"/>
                <a:ea typeface="+mn-ea"/>
                <a:cs typeface="+mn-cs"/>
              </a:rPr>
              <a:t>, n = 11); fish: Mf (</a:t>
            </a:r>
            <a:r>
              <a:rPr lang="en-US" sz="1200" b="0" i="0" u="none" strike="noStrike" kern="1200" baseline="0" dirty="0" err="1" smtClean="0">
                <a:solidFill>
                  <a:schemeClr val="tx1"/>
                </a:solidFill>
                <a:latin typeface="+mn-lt"/>
                <a:ea typeface="+mn-ea"/>
                <a:cs typeface="+mn-cs"/>
              </a:rPr>
              <a:t>Misgurnus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fossilis</a:t>
            </a:r>
            <a:r>
              <a:rPr lang="en-US" sz="1200" b="0" i="0" u="none" strike="noStrike" kern="1200" baseline="0" dirty="0" smtClean="0">
                <a:solidFill>
                  <a:schemeClr val="tx1"/>
                </a:solidFill>
                <a:latin typeface="+mn-lt"/>
                <a:ea typeface="+mn-ea"/>
                <a:cs typeface="+mn-cs"/>
              </a:rPr>
              <a:t>, n = 11 ponds and n = 15 streams—light grey); insects: </a:t>
            </a:r>
            <a:r>
              <a:rPr lang="en-US" sz="1200" b="0" i="0" u="none" strike="noStrike" kern="1200" baseline="0" dirty="0" err="1" smtClean="0">
                <a:solidFill>
                  <a:schemeClr val="tx1"/>
                </a:solidFill>
                <a:latin typeface="+mn-lt"/>
                <a:ea typeface="+mn-ea"/>
                <a:cs typeface="+mn-cs"/>
              </a:rPr>
              <a:t>Lp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Leucorrhinia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pectoralis</a:t>
            </a:r>
            <a:r>
              <a:rPr lang="en-US" sz="1200" b="0" i="0" u="none" strike="noStrike" kern="1200" baseline="0" dirty="0" smtClean="0">
                <a:solidFill>
                  <a:schemeClr val="tx1"/>
                </a:solidFill>
                <a:latin typeface="+mn-lt"/>
                <a:ea typeface="+mn-ea"/>
                <a:cs typeface="+mn-cs"/>
              </a:rPr>
              <a:t>, n = 11); crustaceans: La (</a:t>
            </a:r>
            <a:r>
              <a:rPr lang="en-US" sz="1200" b="0" i="0" u="none" strike="noStrike" kern="1200" baseline="0" dirty="0" err="1" smtClean="0">
                <a:solidFill>
                  <a:schemeClr val="tx1"/>
                </a:solidFill>
                <a:latin typeface="+mn-lt"/>
                <a:ea typeface="+mn-ea"/>
                <a:cs typeface="+mn-cs"/>
              </a:rPr>
              <a:t>Lepidurus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apus</a:t>
            </a:r>
            <a:r>
              <a:rPr lang="en-US" sz="1200" b="0" i="0" u="none" strike="noStrike" kern="1200" baseline="0" dirty="0" smtClean="0">
                <a:solidFill>
                  <a:schemeClr val="tx1"/>
                </a:solidFill>
                <a:latin typeface="+mn-lt"/>
                <a:ea typeface="+mn-ea"/>
                <a:cs typeface="+mn-cs"/>
              </a:rPr>
              <a:t>, n = 10) and mammals: </a:t>
            </a:r>
            <a:r>
              <a:rPr lang="en-US" sz="1200" b="0" i="0" u="none" strike="noStrike" kern="1200" baseline="0" dirty="0" err="1" smtClean="0">
                <a:solidFill>
                  <a:schemeClr val="tx1"/>
                </a:solidFill>
                <a:latin typeface="+mn-lt"/>
                <a:ea typeface="+mn-ea"/>
                <a:cs typeface="+mn-cs"/>
              </a:rPr>
              <a:t>Ll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n = 15 streams and lakes).</a:t>
            </a:r>
          </a:p>
        </p:txBody>
      </p:sp>
      <p:sp>
        <p:nvSpPr>
          <p:cNvPr id="4" name="Slide Number Placeholder 3"/>
          <p:cNvSpPr>
            <a:spLocks noGrp="1"/>
          </p:cNvSpPr>
          <p:nvPr>
            <p:ph type="sldNum" sz="quarter" idx="10"/>
          </p:nvPr>
        </p:nvSpPr>
        <p:spPr/>
        <p:txBody>
          <a:bodyPr/>
          <a:lstStyle/>
          <a:p>
            <a:fld id="{F1606EF6-8D54-AE49-99C8-ACA010CC8B54}" type="slidenum">
              <a:rPr lang="en-US" smtClean="0"/>
              <a:t>13</a:t>
            </a:fld>
            <a:endParaRPr lang="en-US"/>
          </a:p>
        </p:txBody>
      </p:sp>
    </p:spTree>
    <p:extLst>
      <p:ext uri="{BB962C8B-B14F-4D97-AF65-F5344CB8AC3E}">
        <p14:creationId xmlns:p14="http://schemas.microsoft.com/office/powerpoint/2010/main" val="62281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-Conventional</a:t>
            </a:r>
            <a:r>
              <a:rPr lang="en-US" baseline="0" dirty="0" smtClean="0"/>
              <a:t> methods to monitor aquatic ecosystems are time intensive, costly and can be invasive.</a:t>
            </a:r>
          </a:p>
          <a:p>
            <a:r>
              <a:rPr lang="en-US" baseline="0" dirty="0" smtClean="0"/>
              <a:t>-These include different forms of in situ observation, including net fishing, trawls, hook and line, dive surveys, sightings, ship-time, assaying and even destructive techniques</a:t>
            </a:r>
          </a:p>
          <a:p>
            <a:r>
              <a:rPr lang="en-US" baseline="0" dirty="0" smtClean="0"/>
              <a:t>-We are exploring new approaches by which to observe the ocean in a way that meets these challenges.</a:t>
            </a:r>
          </a:p>
          <a:p>
            <a:endParaRPr lang="en-US" dirty="0" smtClean="0"/>
          </a:p>
        </p:txBody>
      </p:sp>
      <p:sp>
        <p:nvSpPr>
          <p:cNvPr id="4" name="Slide Number Placeholder 3"/>
          <p:cNvSpPr>
            <a:spLocks noGrp="1"/>
          </p:cNvSpPr>
          <p:nvPr>
            <p:ph type="sldNum" sz="quarter" idx="10"/>
          </p:nvPr>
        </p:nvSpPr>
        <p:spPr/>
        <p:txBody>
          <a:bodyPr/>
          <a:lstStyle/>
          <a:p>
            <a:fld id="{06AC9BA5-E950-6F4E-928A-C270769887BB}" type="slidenum">
              <a:rPr lang="en-US" smtClean="0"/>
              <a:t>2</a:t>
            </a:fld>
            <a:endParaRPr lang="en-US"/>
          </a:p>
        </p:txBody>
      </p:sp>
    </p:spTree>
    <p:extLst>
      <p:ext uri="{BB962C8B-B14F-4D97-AF65-F5344CB8AC3E}">
        <p14:creationId xmlns:p14="http://schemas.microsoft.com/office/powerpoint/2010/main" val="8775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-Environmental</a:t>
            </a:r>
            <a:r>
              <a:rPr lang="en-US" sz="1200" kern="1200" baseline="0" dirty="0" smtClean="0">
                <a:solidFill>
                  <a:schemeClr val="tx1"/>
                </a:solidFill>
                <a:effectLst/>
                <a:latin typeface="+mn-lt"/>
                <a:ea typeface="+mn-ea"/>
                <a:cs typeface="+mn-cs"/>
              </a:rPr>
              <a:t> DNA, or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is sourced from </a:t>
            </a:r>
            <a:r>
              <a:rPr lang="en-US" sz="1200" kern="1200" dirty="0" smtClean="0">
                <a:solidFill>
                  <a:schemeClr val="tx1"/>
                </a:solidFill>
                <a:effectLst/>
                <a:latin typeface="+mn-lt"/>
                <a:ea typeface="+mn-ea"/>
                <a:cs typeface="+mn-cs"/>
              </a:rPr>
              <a:t>metabolic waste, shed skin cells, or in</a:t>
            </a:r>
            <a:r>
              <a:rPr lang="en-US" sz="1200" kern="1200" baseline="0" dirty="0" smtClean="0">
                <a:solidFill>
                  <a:schemeClr val="tx1"/>
                </a:solidFill>
                <a:effectLst/>
                <a:latin typeface="+mn-lt"/>
                <a:ea typeface="+mn-ea"/>
                <a:cs typeface="+mn-cs"/>
              </a:rPr>
              <a:t> some cases free DNA that has been cast off by an organism into its surrounding environment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-Sampling this environmental DNA (</a:t>
            </a:r>
            <a:r>
              <a:rPr lang="en-US" sz="1200" kern="1200" dirty="0" err="1" smtClean="0">
                <a:solidFill>
                  <a:schemeClr val="tx1"/>
                </a:solidFill>
                <a:effectLst/>
                <a:latin typeface="+mn-lt"/>
                <a:ea typeface="+mn-ea"/>
                <a:cs typeface="+mn-cs"/>
              </a:rPr>
              <a:t>eDNA</a:t>
            </a:r>
            <a:r>
              <a:rPr lang="en-US" sz="1200" kern="1200" dirty="0" smtClean="0">
                <a:solidFill>
                  <a:schemeClr val="tx1"/>
                </a:solidFill>
                <a:effectLst/>
                <a:latin typeface="+mn-lt"/>
                <a:ea typeface="+mn-ea"/>
                <a:cs typeface="+mn-cs"/>
              </a:rPr>
              <a:t>) is a potentially powerful means of assessing whole biological communities.</a:t>
            </a:r>
            <a:r>
              <a:rPr lang="en-US" sz="120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AC9BA5-E950-6F4E-928A-C270769887BB}" type="slidenum">
              <a:rPr lang="en-US" smtClean="0"/>
              <a:t>3</a:t>
            </a:fld>
            <a:endParaRPr lang="en-US"/>
          </a:p>
        </p:txBody>
      </p:sp>
    </p:spTree>
    <p:extLst>
      <p:ext uri="{BB962C8B-B14F-4D97-AF65-F5344CB8AC3E}">
        <p14:creationId xmlns:p14="http://schemas.microsoft.com/office/powerpoint/2010/main" val="102553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5</a:t>
            </a:fld>
            <a:endParaRPr lang="en-US"/>
          </a:p>
        </p:txBody>
      </p:sp>
    </p:spTree>
    <p:extLst>
      <p:ext uri="{BB962C8B-B14F-4D97-AF65-F5344CB8AC3E}">
        <p14:creationId xmlns:p14="http://schemas.microsoft.com/office/powerpoint/2010/main" val="77147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Waples</a:t>
            </a:r>
            <a:r>
              <a:rPr lang="en-US" dirty="0" smtClean="0"/>
              <a:t> and others have focused on using DNA for conservation/management purposes:</a:t>
            </a:r>
            <a:r>
              <a:rPr lang="en-US" baseline="0" dirty="0" smtClean="0"/>
              <a:t> identifying individuals, population parameters, etc.</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6</a:t>
            </a:fld>
            <a:endParaRPr lang="en-US"/>
          </a:p>
        </p:txBody>
      </p:sp>
    </p:spTree>
    <p:extLst>
      <p:ext uri="{BB962C8B-B14F-4D97-AF65-F5344CB8AC3E}">
        <p14:creationId xmlns:p14="http://schemas.microsoft.com/office/powerpoint/2010/main" val="100108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8</a:t>
            </a:fld>
            <a:endParaRPr lang="en-US"/>
          </a:p>
        </p:txBody>
      </p:sp>
    </p:spTree>
    <p:extLst>
      <p:ext uri="{BB962C8B-B14F-4D97-AF65-F5344CB8AC3E}">
        <p14:creationId xmlns:p14="http://schemas.microsoft.com/office/powerpoint/2010/main" val="53078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an </a:t>
            </a:r>
            <a:r>
              <a:rPr lang="en-US" baseline="0" dirty="0" err="1" smtClean="0"/>
              <a:t>eDNA</a:t>
            </a:r>
            <a:r>
              <a:rPr lang="en-US" baseline="0" dirty="0" smtClean="0"/>
              <a:t> study look like?</a:t>
            </a:r>
          </a:p>
          <a:p>
            <a:r>
              <a:rPr lang="en-US" baseline="0" dirty="0" smtClean="0"/>
              <a:t>-It starts in the field with water sampling (and any supplemental validation techniques), we collect 1-liter water samples. </a:t>
            </a:r>
          </a:p>
          <a:p>
            <a:r>
              <a:rPr lang="en-US" baseline="0" dirty="0" smtClean="0"/>
              <a:t>-Samples are then filtered to capture a desired size fraction, followed by extracting the DNA from the filters. </a:t>
            </a:r>
          </a:p>
          <a:p>
            <a:r>
              <a:rPr lang="en-US" baseline="0" dirty="0" smtClean="0"/>
              <a:t>-The target gene of interest is then amplified with PCR to generate millions of copies of that one gene, and then these </a:t>
            </a:r>
            <a:r>
              <a:rPr lang="en-US" baseline="0" dirty="0" err="1" smtClean="0"/>
              <a:t>amplicons</a:t>
            </a:r>
            <a:r>
              <a:rPr lang="en-US" baseline="0" dirty="0" smtClean="0"/>
              <a:t> as we call them are prepped for sequencing and then sequenced so that we can determine the taxonomic identity of the </a:t>
            </a:r>
            <a:r>
              <a:rPr lang="en-US" baseline="0" dirty="0" err="1" smtClean="0"/>
              <a:t>amplicon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9</a:t>
            </a:fld>
            <a:endParaRPr lang="en-US"/>
          </a:p>
        </p:txBody>
      </p:sp>
    </p:spTree>
    <p:extLst>
      <p:ext uri="{BB962C8B-B14F-4D97-AF65-F5344CB8AC3E}">
        <p14:creationId xmlns:p14="http://schemas.microsoft.com/office/powerpoint/2010/main" val="197009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illustrate this, the tube on the left is the DNA extract from a seawater sample. </a:t>
            </a:r>
          </a:p>
          <a:p>
            <a:r>
              <a:rPr lang="en-US" baseline="0" dirty="0" smtClean="0"/>
              <a:t>    --In this extract are many different groups, including bacteria, algae, vertebrates, and invertebrates, with a strong bias towards bacteria and algae as these dominate a seawater </a:t>
            </a:r>
          </a:p>
          <a:p>
            <a:r>
              <a:rPr lang="en-US" baseline="0" dirty="0" smtClean="0"/>
              <a:t>      sample. </a:t>
            </a:r>
          </a:p>
          <a:p>
            <a:r>
              <a:rPr lang="en-US" baseline="0" dirty="0" smtClean="0"/>
              <a:t>    --If we’re interested in only pulling out the very small fraction of vertebrate DNA in the sample, we need to design vertebrate specific primers and barcodes so that after the PCR step  we are left with the tube on the right. </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10</a:t>
            </a:fld>
            <a:endParaRPr lang="en-US"/>
          </a:p>
        </p:txBody>
      </p:sp>
    </p:spTree>
    <p:extLst>
      <p:ext uri="{BB962C8B-B14F-4D97-AF65-F5344CB8AC3E}">
        <p14:creationId xmlns:p14="http://schemas.microsoft.com/office/powerpoint/2010/main" val="78838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incredible that I can get starfish,</a:t>
            </a:r>
            <a:r>
              <a:rPr lang="en-US" baseline="0" dirty="0" smtClean="0"/>
              <a:t> birds of prey, surfperch, copepods, and porpoise out of the same glass of water. But we already knew those things were living in Puget Sound. Does eDNA provide a benefit that we can’t get elsewhere? It is uniquely valuable, and does it speak to questions that are already being asked?</a:t>
            </a:r>
          </a:p>
          <a:p>
            <a:endParaRPr lang="en-US" baseline="0" dirty="0" smtClean="0"/>
          </a:p>
          <a:p>
            <a:r>
              <a:rPr lang="en-US" baseline="0" dirty="0" smtClean="0"/>
              <a:t>Coming at the policy question from a legal background: what do existing laws/</a:t>
            </a:r>
            <a:r>
              <a:rPr lang="en-US" baseline="0" dirty="0" err="1" smtClean="0"/>
              <a:t>regs</a:t>
            </a:r>
            <a:r>
              <a:rPr lang="en-US" baseline="0" dirty="0" smtClean="0"/>
              <a:t> demand? If we can speak to those demands, uptake is quick. </a:t>
            </a:r>
          </a:p>
          <a:p>
            <a:endParaRPr lang="en-US" baseline="0" dirty="0" smtClean="0"/>
          </a:p>
          <a:p>
            <a:r>
              <a:rPr lang="en-US" baseline="0" dirty="0" smtClean="0"/>
              <a:t>Try to avoid classic science-policy interaction, in which scientists try and hand policymakers something they didn’t ask for.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Provides answers not otherwise easily attainable. So,</a:t>
            </a:r>
            <a:r>
              <a:rPr lang="en-US" baseline="0" dirty="0" smtClean="0"/>
              <a:t> yes: likely to be valuable.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remarkably, a lot of the high-profile eukaryotic eDNA work done to date had explicit policy aims. Many examples of collaborating with the target audiences (agencies) to develop relevant techniques and ensure relevance.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11</a:t>
            </a:fld>
            <a:endParaRPr lang="en-US"/>
          </a:p>
        </p:txBody>
      </p:sp>
    </p:spTree>
    <p:extLst>
      <p:ext uri="{BB962C8B-B14F-4D97-AF65-F5344CB8AC3E}">
        <p14:creationId xmlns:p14="http://schemas.microsoft.com/office/powerpoint/2010/main" val="52103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057A43-EEB7-3843-9C29-03C10FD6DC25}"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62452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34E31-7093-0041-911F-001862A0663F}"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86843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8F11C9-E4CB-2945-8DF7-D2B01DE60558}"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95831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BC3779-DB16-2D40-802C-8EE83C9425AB}"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657374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403382-356F-DF41-B57A-6E3DCA883170}"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52208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512D45-C286-5146-823B-75DEF3478C8A}"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38919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61F254-1A33-0A4C-A9E8-CC4862F08377}"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390233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786F1C-3317-0949-B8AB-F4393734E39E}" type="datetime1">
              <a:rPr lang="en-US" smtClean="0"/>
              <a:t>10/15/18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79971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9BAD86-0A15-6547-B67C-DC52FFF7DFFD}" type="datetime1">
              <a:rPr lang="en-US" smtClean="0"/>
              <a:t>10/15/18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03372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AF3F2-BFE5-FD49-BDC4-43CB119A1111}" type="datetime1">
              <a:rPr lang="en-US" smtClean="0"/>
              <a:t>10/15/18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754010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A85BC-A0B5-EA42-8C14-9E9BCD1F990E}"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24780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171EE0-9588-E74A-B7FD-DD49ADF0F176}"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06279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0C4EA-E093-E64A-BBD8-44E52CC72DA0}"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4144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49A0B7-6B88-2945-A5BD-45EA036F051B}"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00100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D4F7E-2439-DF49-8E25-A88D67A1AFB8}"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91646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3"/>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7F264655-7C5B-C64B-AEE3-B5D4803BA121}" type="datetime1">
              <a:rPr lang="en-US" smtClean="0"/>
              <a:t>10/15/18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0E68A73D-A7E4-DA4A-83D3-6B630595F1D9}" type="slidenum">
              <a:rPr lang="en-US"/>
              <a:pPr>
                <a:defRPr/>
              </a:pPr>
              <a:t>‹#›</a:t>
            </a:fld>
            <a:endParaRPr lang="en-US"/>
          </a:p>
        </p:txBody>
      </p:sp>
    </p:spTree>
    <p:extLst>
      <p:ext uri="{BB962C8B-B14F-4D97-AF65-F5344CB8AC3E}">
        <p14:creationId xmlns:p14="http://schemas.microsoft.com/office/powerpoint/2010/main" val="293363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09F83D33-127D-2946-9CDD-BDB94192B086}" type="datetime1">
              <a:rPr lang="en-US" smtClean="0"/>
              <a:t>10/15/18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6B6B1AA8-E00D-5546-8797-80D46DE91764}" type="slidenum">
              <a:rPr lang="en-US"/>
              <a:pPr>
                <a:defRPr/>
              </a:pPr>
              <a:t>‹#›</a:t>
            </a:fld>
            <a:endParaRPr lang="en-US"/>
          </a:p>
        </p:txBody>
      </p:sp>
    </p:spTree>
    <p:extLst>
      <p:ext uri="{BB962C8B-B14F-4D97-AF65-F5344CB8AC3E}">
        <p14:creationId xmlns:p14="http://schemas.microsoft.com/office/powerpoint/2010/main" val="891705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8"/>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30"/>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353FAC2B-F1FF-3D42-8B89-E01F198C3371}" type="datetime1">
              <a:rPr lang="en-US" smtClean="0"/>
              <a:t>10/15/18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E837C1E1-F881-8642-8DBA-5654D5349B25}" type="slidenum">
              <a:rPr lang="en-US"/>
              <a:pPr>
                <a:defRPr/>
              </a:pPr>
              <a:t>‹#›</a:t>
            </a:fld>
            <a:endParaRPr lang="en-US"/>
          </a:p>
        </p:txBody>
      </p:sp>
    </p:spTree>
    <p:extLst>
      <p:ext uri="{BB962C8B-B14F-4D97-AF65-F5344CB8AC3E}">
        <p14:creationId xmlns:p14="http://schemas.microsoft.com/office/powerpoint/2010/main" val="2064249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3"/>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3"/>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0EF304DC-CFBA-F44B-9359-9A75019EE90C}" type="datetime1">
              <a:rPr lang="en-US" smtClean="0"/>
              <a:t>10/15/18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91483607-FCA6-6240-9298-80F246F4C5CF}" type="slidenum">
              <a:rPr lang="en-US"/>
              <a:pPr>
                <a:defRPr/>
              </a:pPr>
              <a:t>‹#›</a:t>
            </a:fld>
            <a:endParaRPr lang="en-US"/>
          </a:p>
        </p:txBody>
      </p:sp>
    </p:spTree>
    <p:extLst>
      <p:ext uri="{BB962C8B-B14F-4D97-AF65-F5344CB8AC3E}">
        <p14:creationId xmlns:p14="http://schemas.microsoft.com/office/powerpoint/2010/main" val="163093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2"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30D02B4-DCC1-A34E-9786-E84300904E38}" type="datetime1">
              <a:rPr lang="en-US" smtClean="0"/>
              <a:t>10/15/18</a:t>
            </a:fld>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a:defRPr smtClean="0"/>
            </a:lvl1pPr>
          </a:lstStyle>
          <a:p>
            <a:pPr>
              <a:defRPr/>
            </a:pPr>
            <a:fld id="{65B26EE4-C2D3-714C-B050-CD86E13C180D}" type="slidenum">
              <a:rPr lang="en-US"/>
              <a:pPr>
                <a:defRPr/>
              </a:pPr>
              <a:t>‹#›</a:t>
            </a:fld>
            <a:endParaRPr lang="en-US"/>
          </a:p>
        </p:txBody>
      </p:sp>
    </p:spTree>
    <p:extLst>
      <p:ext uri="{BB962C8B-B14F-4D97-AF65-F5344CB8AC3E}">
        <p14:creationId xmlns:p14="http://schemas.microsoft.com/office/powerpoint/2010/main" val="3415634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4F65B28-1821-0D40-8F23-803625511A58}" type="datetime1">
              <a:rPr lang="en-US" smtClean="0"/>
              <a:t>10/15/18</a:t>
            </a:fld>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a:defRPr smtClean="0"/>
            </a:lvl1pPr>
          </a:lstStyle>
          <a:p>
            <a:pPr>
              <a:defRPr/>
            </a:pPr>
            <a:fld id="{E366BE44-AE35-C044-A352-EDEC7809F54B}" type="slidenum">
              <a:rPr lang="en-US"/>
              <a:pPr>
                <a:defRPr/>
              </a:pPr>
              <a:t>‹#›</a:t>
            </a:fld>
            <a:endParaRPr lang="en-US"/>
          </a:p>
        </p:txBody>
      </p:sp>
    </p:spTree>
    <p:extLst>
      <p:ext uri="{BB962C8B-B14F-4D97-AF65-F5344CB8AC3E}">
        <p14:creationId xmlns:p14="http://schemas.microsoft.com/office/powerpoint/2010/main" val="2605924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60E4344-BAA0-7847-B9D6-5B53F9EE026B}" type="datetime1">
              <a:rPr lang="en-US" smtClean="0"/>
              <a:t>10/15/18</a:t>
            </a:fld>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a:defRPr smtClean="0"/>
            </a:lvl1pPr>
          </a:lstStyle>
          <a:p>
            <a:pPr>
              <a:defRPr/>
            </a:pPr>
            <a:fld id="{726B2F02-CF02-A944-B9F7-4E7423AC5C1C}" type="slidenum">
              <a:rPr lang="en-US"/>
              <a:pPr>
                <a:defRPr/>
              </a:pPr>
              <a:t>‹#›</a:t>
            </a:fld>
            <a:endParaRPr lang="en-US"/>
          </a:p>
        </p:txBody>
      </p:sp>
    </p:spTree>
    <p:extLst>
      <p:ext uri="{BB962C8B-B14F-4D97-AF65-F5344CB8AC3E}">
        <p14:creationId xmlns:p14="http://schemas.microsoft.com/office/powerpoint/2010/main" val="298819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5140CE-D75E-6044-B4AF-F44BE7A4581C}" type="datetime1">
              <a:rPr lang="en-US" smtClean="0"/>
              <a:t>10/15/18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1326629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8"/>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7" y="143555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2CF409E2-E9DE-074D-9DC5-C7313523F20C}" type="datetime1">
              <a:rPr lang="en-US" smtClean="0"/>
              <a:t>10/15/18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4F4C6408-1ABF-1F45-A418-CA9AA5E1E9FC}" type="slidenum">
              <a:rPr lang="en-US"/>
              <a:pPr>
                <a:defRPr/>
              </a:pPr>
              <a:t>‹#›</a:t>
            </a:fld>
            <a:endParaRPr lang="en-US"/>
          </a:p>
        </p:txBody>
      </p:sp>
    </p:spTree>
    <p:extLst>
      <p:ext uri="{BB962C8B-B14F-4D97-AF65-F5344CB8AC3E}">
        <p14:creationId xmlns:p14="http://schemas.microsoft.com/office/powerpoint/2010/main" val="2086322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8021"/>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1076E6D-14C3-BC45-845A-72AA8FD7F268}" type="datetime1">
              <a:rPr lang="en-US" smtClean="0"/>
              <a:t>10/15/18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84BACB63-9E79-0C43-9444-4A2757A25CBF}" type="slidenum">
              <a:rPr lang="en-US"/>
              <a:pPr>
                <a:defRPr/>
              </a:pPr>
              <a:t>‹#›</a:t>
            </a:fld>
            <a:endParaRPr lang="en-US"/>
          </a:p>
        </p:txBody>
      </p:sp>
    </p:spTree>
    <p:extLst>
      <p:ext uri="{BB962C8B-B14F-4D97-AF65-F5344CB8AC3E}">
        <p14:creationId xmlns:p14="http://schemas.microsoft.com/office/powerpoint/2010/main" val="131222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BE6D44A7-1173-C949-9A2F-054CFEDC9BD8}" type="datetime1">
              <a:rPr lang="en-US" smtClean="0"/>
              <a:t>10/15/18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2A6FBBCD-0C1D-3348-A233-8C650EBBC510}" type="slidenum">
              <a:rPr lang="en-US"/>
              <a:pPr>
                <a:defRPr/>
              </a:pPr>
              <a:t>‹#›</a:t>
            </a:fld>
            <a:endParaRPr lang="en-US"/>
          </a:p>
        </p:txBody>
      </p:sp>
    </p:spTree>
    <p:extLst>
      <p:ext uri="{BB962C8B-B14F-4D97-AF65-F5344CB8AC3E}">
        <p14:creationId xmlns:p14="http://schemas.microsoft.com/office/powerpoint/2010/main" val="119163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7BBC8D06-09EC-2441-A22C-5FE3BF578B0F}" type="datetime1">
              <a:rPr lang="en-US" smtClean="0"/>
              <a:t>10/15/18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9DF9746D-EB7B-4748-B97B-6846CC7EAC8F}" type="slidenum">
              <a:rPr lang="en-US"/>
              <a:pPr>
                <a:defRPr/>
              </a:pPr>
              <a:t>‹#›</a:t>
            </a:fld>
            <a:endParaRPr lang="en-US"/>
          </a:p>
        </p:txBody>
      </p:sp>
    </p:spTree>
    <p:extLst>
      <p:ext uri="{BB962C8B-B14F-4D97-AF65-F5344CB8AC3E}">
        <p14:creationId xmlns:p14="http://schemas.microsoft.com/office/powerpoint/2010/main" val="3256927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2"/>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679"/>
            <a:ext cx="2133600" cy="476250"/>
          </a:xfrm>
        </p:spPr>
        <p:txBody>
          <a:bodyPr/>
          <a:lstStyle>
            <a:lvl1pPr fontAlgn="auto">
              <a:spcBef>
                <a:spcPts val="0"/>
              </a:spcBef>
              <a:spcAft>
                <a:spcPts val="0"/>
              </a:spcAft>
              <a:defRPr/>
            </a:lvl1pPr>
          </a:lstStyle>
          <a:p>
            <a:pPr>
              <a:defRPr/>
            </a:pPr>
            <a:fld id="{1D1E429C-B5A5-0F48-B211-8B1AF04AA086}" type="datetime1">
              <a:rPr lang="en-US" smtClean="0"/>
              <a:t>10/15/18</a:t>
            </a:fld>
            <a:endParaRPr lang="en-US"/>
          </a:p>
        </p:txBody>
      </p:sp>
      <p:sp>
        <p:nvSpPr>
          <p:cNvPr id="7" name="Footer Placeholder 6"/>
          <p:cNvSpPr>
            <a:spLocks noGrp="1"/>
          </p:cNvSpPr>
          <p:nvPr>
            <p:ph type="ftr" sz="quarter" idx="11"/>
          </p:nvPr>
        </p:nvSpPr>
        <p:spPr>
          <a:xfrm>
            <a:off x="3124200" y="6245679"/>
            <a:ext cx="2895600" cy="476250"/>
          </a:xfrm>
        </p:spPr>
        <p:txBody>
          <a:bodyPr/>
          <a:lstStyle>
            <a:lvl1pPr fontAlgn="auto">
              <a:spcBef>
                <a:spcPts val="0"/>
              </a:spcBef>
              <a:spcAft>
                <a:spcPts val="0"/>
              </a:spcAft>
              <a:defRPr/>
            </a:lvl1pPr>
          </a:lstStyle>
          <a:p>
            <a:pPr>
              <a:defRPr/>
            </a:pPr>
            <a:endParaRPr lang="en-US"/>
          </a:p>
        </p:txBody>
      </p:sp>
      <p:sp>
        <p:nvSpPr>
          <p:cNvPr id="8" name="Slide Number Placeholder 7"/>
          <p:cNvSpPr>
            <a:spLocks noGrp="1"/>
          </p:cNvSpPr>
          <p:nvPr>
            <p:ph type="sldNum" sz="quarter" idx="12"/>
          </p:nvPr>
        </p:nvSpPr>
        <p:spPr>
          <a:xfrm>
            <a:off x="6553200" y="6245679"/>
            <a:ext cx="2133600" cy="476250"/>
          </a:xfrm>
        </p:spPr>
        <p:txBody>
          <a:bodyPr/>
          <a:lstStyle>
            <a:lvl1pPr>
              <a:defRPr smtClean="0"/>
            </a:lvl1pPr>
          </a:lstStyle>
          <a:p>
            <a:pPr>
              <a:defRPr/>
            </a:pPr>
            <a:fld id="{2513CD58-8F8D-4844-932B-51314601302B}" type="slidenum">
              <a:rPr lang="en-US"/>
              <a:pPr>
                <a:defRPr/>
              </a:pPr>
              <a:t>‹#›</a:t>
            </a:fld>
            <a:endParaRPr lang="en-US"/>
          </a:p>
        </p:txBody>
      </p:sp>
    </p:spTree>
    <p:extLst>
      <p:ext uri="{BB962C8B-B14F-4D97-AF65-F5344CB8AC3E}">
        <p14:creationId xmlns:p14="http://schemas.microsoft.com/office/powerpoint/2010/main" val="344599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1"/>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9E6CE57-53C8-7F4B-95C3-3EF60AA94BAF}"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3D3EF7-1B32-BF41-ADEC-53B1695133D5}" type="slidenum">
              <a:rPr lang="en-US"/>
              <a:pPr>
                <a:defRPr/>
              </a:pPr>
              <a:t>‹#›</a:t>
            </a:fld>
            <a:endParaRPr lang="en-US"/>
          </a:p>
        </p:txBody>
      </p:sp>
    </p:spTree>
    <p:extLst>
      <p:ext uri="{BB962C8B-B14F-4D97-AF65-F5344CB8AC3E}">
        <p14:creationId xmlns:p14="http://schemas.microsoft.com/office/powerpoint/2010/main" val="428972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9622ACE-4F3A-6949-9FCE-782E028057B7}"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67F663-2568-1F47-B3A2-9998C875FAF9}" type="slidenum">
              <a:rPr lang="en-US"/>
              <a:pPr>
                <a:defRPr/>
              </a:pPr>
              <a:t>‹#›</a:t>
            </a:fld>
            <a:endParaRPr lang="en-US"/>
          </a:p>
        </p:txBody>
      </p:sp>
    </p:spTree>
    <p:extLst>
      <p:ext uri="{BB962C8B-B14F-4D97-AF65-F5344CB8AC3E}">
        <p14:creationId xmlns:p14="http://schemas.microsoft.com/office/powerpoint/2010/main" val="3667739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28"/>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7E1C751-547A-AC48-AFA4-E73FFCF35BCD}"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71916F-34AD-2B4C-A644-98C244678698}" type="slidenum">
              <a:rPr lang="en-US"/>
              <a:pPr>
                <a:defRPr/>
              </a:pPr>
              <a:t>‹#›</a:t>
            </a:fld>
            <a:endParaRPr lang="en-US"/>
          </a:p>
        </p:txBody>
      </p:sp>
    </p:spTree>
    <p:extLst>
      <p:ext uri="{BB962C8B-B14F-4D97-AF65-F5344CB8AC3E}">
        <p14:creationId xmlns:p14="http://schemas.microsoft.com/office/powerpoint/2010/main" val="2076466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A285739-50F1-2749-825B-6EF4B679C7FD}"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EC28A6-E2DF-E940-AE69-EAAC54D7B2F7}" type="slidenum">
              <a:rPr lang="en-US"/>
              <a:pPr>
                <a:defRPr/>
              </a:pPr>
              <a:t>‹#›</a:t>
            </a:fld>
            <a:endParaRPr lang="en-US"/>
          </a:p>
        </p:txBody>
      </p:sp>
    </p:spTree>
    <p:extLst>
      <p:ext uri="{BB962C8B-B14F-4D97-AF65-F5344CB8AC3E}">
        <p14:creationId xmlns:p14="http://schemas.microsoft.com/office/powerpoint/2010/main" val="3956281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9E6DBC3-0033-7E4C-9273-16E22C1116D0}" type="datetime1">
              <a:rPr lang="en-US" smtClean="0"/>
              <a:t>10/15/18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3EC3957-9B79-7A4D-9A45-343E53B82353}" type="slidenum">
              <a:rPr lang="en-US"/>
              <a:pPr>
                <a:defRPr/>
              </a:pPr>
              <a:t>‹#›</a:t>
            </a:fld>
            <a:endParaRPr lang="en-US"/>
          </a:p>
        </p:txBody>
      </p:sp>
    </p:spTree>
    <p:extLst>
      <p:ext uri="{BB962C8B-B14F-4D97-AF65-F5344CB8AC3E}">
        <p14:creationId xmlns:p14="http://schemas.microsoft.com/office/powerpoint/2010/main" val="143408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D004BC-CFA5-4D4E-9855-252291BCEDB5}"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12279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EBE0166-4EBE-5C45-B71D-43768A406294}" type="datetime1">
              <a:rPr lang="en-US" smtClean="0"/>
              <a:t>10/15/18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06B0475-8D17-B94E-BA69-FC435C784DD9}" type="slidenum">
              <a:rPr lang="en-US"/>
              <a:pPr>
                <a:defRPr/>
              </a:pPr>
              <a:t>‹#›</a:t>
            </a:fld>
            <a:endParaRPr lang="en-US"/>
          </a:p>
        </p:txBody>
      </p:sp>
    </p:spTree>
    <p:extLst>
      <p:ext uri="{BB962C8B-B14F-4D97-AF65-F5344CB8AC3E}">
        <p14:creationId xmlns:p14="http://schemas.microsoft.com/office/powerpoint/2010/main" val="213630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A456D7D-FD13-9543-805E-C614713D45A7}" type="datetime1">
              <a:rPr lang="en-US" smtClean="0"/>
              <a:t>10/15/18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EE5C039-5EAA-B441-BEC1-EF8CBD7028EA}" type="slidenum">
              <a:rPr lang="en-US"/>
              <a:pPr>
                <a:defRPr/>
              </a:pPr>
              <a:t>‹#›</a:t>
            </a:fld>
            <a:endParaRPr lang="en-US"/>
          </a:p>
        </p:txBody>
      </p:sp>
    </p:spTree>
    <p:extLst>
      <p:ext uri="{BB962C8B-B14F-4D97-AF65-F5344CB8AC3E}">
        <p14:creationId xmlns:p14="http://schemas.microsoft.com/office/powerpoint/2010/main" val="375499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6"/>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55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76971E1-8B87-8D4D-A73C-A2E5106438F5}"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04C656-ABD3-B941-A03A-BEC839C2B30D}" type="slidenum">
              <a:rPr lang="en-US"/>
              <a:pPr>
                <a:defRPr/>
              </a:pPr>
              <a:t>‹#›</a:t>
            </a:fld>
            <a:endParaRPr lang="en-US"/>
          </a:p>
        </p:txBody>
      </p:sp>
    </p:spTree>
    <p:extLst>
      <p:ext uri="{BB962C8B-B14F-4D97-AF65-F5344CB8AC3E}">
        <p14:creationId xmlns:p14="http://schemas.microsoft.com/office/powerpoint/2010/main" val="2693724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8019"/>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7FAA300-0550-804A-A0C1-0C06F81778CA}"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327CE6-84CC-6E46-9C16-88F531094B7C}" type="slidenum">
              <a:rPr lang="en-US"/>
              <a:pPr>
                <a:defRPr/>
              </a:pPr>
              <a:t>‹#›</a:t>
            </a:fld>
            <a:endParaRPr lang="en-US"/>
          </a:p>
        </p:txBody>
      </p:sp>
    </p:spTree>
    <p:extLst>
      <p:ext uri="{BB962C8B-B14F-4D97-AF65-F5344CB8AC3E}">
        <p14:creationId xmlns:p14="http://schemas.microsoft.com/office/powerpoint/2010/main" val="353882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4C3DB82-C1C6-E444-A877-E0A750315208}"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3D9AFC-EEDD-8B46-8E9B-81F26A968CDA}" type="slidenum">
              <a:rPr lang="en-US"/>
              <a:pPr>
                <a:defRPr/>
              </a:pPr>
              <a:t>‹#›</a:t>
            </a:fld>
            <a:endParaRPr lang="en-US"/>
          </a:p>
        </p:txBody>
      </p:sp>
    </p:spTree>
    <p:extLst>
      <p:ext uri="{BB962C8B-B14F-4D97-AF65-F5344CB8AC3E}">
        <p14:creationId xmlns:p14="http://schemas.microsoft.com/office/powerpoint/2010/main" val="55820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ADDE4F7-52EC-814D-B0FC-57FD08E69A70}"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F0F5994-289F-2649-A599-64E7565E4EFA}" type="slidenum">
              <a:rPr lang="en-US"/>
              <a:pPr>
                <a:defRPr/>
              </a:pPr>
              <a:t>‹#›</a:t>
            </a:fld>
            <a:endParaRPr lang="en-US"/>
          </a:p>
        </p:txBody>
      </p:sp>
    </p:spTree>
    <p:extLst>
      <p:ext uri="{BB962C8B-B14F-4D97-AF65-F5344CB8AC3E}">
        <p14:creationId xmlns:p14="http://schemas.microsoft.com/office/powerpoint/2010/main" val="2851731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1"/>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8C4F0ED-6AD5-2F45-ACA1-065955C04CB9}"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D6C390-F9F2-294B-934A-B1C7559FD584}" type="slidenum">
              <a:rPr lang="en-US"/>
              <a:pPr>
                <a:defRPr/>
              </a:pPr>
              <a:t>‹#›</a:t>
            </a:fld>
            <a:endParaRPr lang="en-US"/>
          </a:p>
        </p:txBody>
      </p:sp>
    </p:spTree>
    <p:extLst>
      <p:ext uri="{BB962C8B-B14F-4D97-AF65-F5344CB8AC3E}">
        <p14:creationId xmlns:p14="http://schemas.microsoft.com/office/powerpoint/2010/main" val="313793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1930AF7-590F-0F42-B576-23EE8A5DE440}"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472F60-4356-6C45-947A-10746935CC1C}" type="slidenum">
              <a:rPr lang="en-US"/>
              <a:pPr>
                <a:defRPr/>
              </a:pPr>
              <a:t>‹#›</a:t>
            </a:fld>
            <a:endParaRPr lang="en-US"/>
          </a:p>
        </p:txBody>
      </p:sp>
    </p:spTree>
    <p:extLst>
      <p:ext uri="{BB962C8B-B14F-4D97-AF65-F5344CB8AC3E}">
        <p14:creationId xmlns:p14="http://schemas.microsoft.com/office/powerpoint/2010/main" val="347734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28"/>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1F3CC626-78D2-334D-B0A0-B2AD6F970C77}"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37F877C-35A8-704E-BF07-76347928D2C0}" type="slidenum">
              <a:rPr lang="en-US"/>
              <a:pPr>
                <a:defRPr/>
              </a:pPr>
              <a:t>‹#›</a:t>
            </a:fld>
            <a:endParaRPr lang="en-US"/>
          </a:p>
        </p:txBody>
      </p:sp>
    </p:spTree>
    <p:extLst>
      <p:ext uri="{BB962C8B-B14F-4D97-AF65-F5344CB8AC3E}">
        <p14:creationId xmlns:p14="http://schemas.microsoft.com/office/powerpoint/2010/main" val="35499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9F19592-CADB-0D4E-A0FF-8A0F759C123B}"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9D505C3-36A2-8740-994B-EA02BB4F8A5D}" type="slidenum">
              <a:rPr lang="en-US"/>
              <a:pPr>
                <a:defRPr/>
              </a:pPr>
              <a:t>‹#›</a:t>
            </a:fld>
            <a:endParaRPr lang="en-US"/>
          </a:p>
        </p:txBody>
      </p:sp>
    </p:spTree>
    <p:extLst>
      <p:ext uri="{BB962C8B-B14F-4D97-AF65-F5344CB8AC3E}">
        <p14:creationId xmlns:p14="http://schemas.microsoft.com/office/powerpoint/2010/main" val="380290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1CE660-36A2-0B46-8C85-A29A494D05E0}" type="datetime1">
              <a:rPr lang="en-US" smtClean="0"/>
              <a:t>10/15/18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143988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4B18E02F-468C-3440-9844-71293A510630}" type="datetime1">
              <a:rPr lang="en-US" smtClean="0"/>
              <a:t>10/15/18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F07F2AC-AC5C-4A47-BEFC-7B7EFAFFA771}" type="slidenum">
              <a:rPr lang="en-US"/>
              <a:pPr>
                <a:defRPr/>
              </a:pPr>
              <a:t>‹#›</a:t>
            </a:fld>
            <a:endParaRPr lang="en-US"/>
          </a:p>
        </p:txBody>
      </p:sp>
    </p:spTree>
    <p:extLst>
      <p:ext uri="{BB962C8B-B14F-4D97-AF65-F5344CB8AC3E}">
        <p14:creationId xmlns:p14="http://schemas.microsoft.com/office/powerpoint/2010/main" val="836673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C6A71A4-6A2A-CE46-846B-A800FD157276}" type="datetime1">
              <a:rPr lang="en-US" smtClean="0"/>
              <a:t>10/15/18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67ECEB8-0FBB-9D47-AEE0-F36BAD82FDF2}" type="slidenum">
              <a:rPr lang="en-US"/>
              <a:pPr>
                <a:defRPr/>
              </a:pPr>
              <a:t>‹#›</a:t>
            </a:fld>
            <a:endParaRPr lang="en-US"/>
          </a:p>
        </p:txBody>
      </p:sp>
    </p:spTree>
    <p:extLst>
      <p:ext uri="{BB962C8B-B14F-4D97-AF65-F5344CB8AC3E}">
        <p14:creationId xmlns:p14="http://schemas.microsoft.com/office/powerpoint/2010/main" val="168870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6853FDC-90E5-5A4D-ADE5-BE7151016773}" type="datetime1">
              <a:rPr lang="en-US" smtClean="0"/>
              <a:t>10/15/18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8CC6FE-5817-6841-AC90-AB769BC3D38C}" type="slidenum">
              <a:rPr lang="en-US"/>
              <a:pPr>
                <a:defRPr/>
              </a:pPr>
              <a:t>‹#›</a:t>
            </a:fld>
            <a:endParaRPr lang="en-US"/>
          </a:p>
        </p:txBody>
      </p:sp>
    </p:spTree>
    <p:extLst>
      <p:ext uri="{BB962C8B-B14F-4D97-AF65-F5344CB8AC3E}">
        <p14:creationId xmlns:p14="http://schemas.microsoft.com/office/powerpoint/2010/main" val="364872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6"/>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55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1724CCC-C52C-2D48-806D-6F216724B55C}"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13CEE3D-1632-3C4B-BCAA-DBFCEF6CB7A5}" type="slidenum">
              <a:rPr lang="en-US"/>
              <a:pPr>
                <a:defRPr/>
              </a:pPr>
              <a:t>‹#›</a:t>
            </a:fld>
            <a:endParaRPr lang="en-US"/>
          </a:p>
        </p:txBody>
      </p:sp>
    </p:spTree>
    <p:extLst>
      <p:ext uri="{BB962C8B-B14F-4D97-AF65-F5344CB8AC3E}">
        <p14:creationId xmlns:p14="http://schemas.microsoft.com/office/powerpoint/2010/main" val="3042950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8019"/>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5BE09A7-950C-EA4E-984A-9BA78EC81CE9}" type="datetime1">
              <a:rPr lang="en-US" smtClean="0"/>
              <a:t>10/15/18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B92B2AC-2C87-B246-9386-7D2C064EF595}" type="slidenum">
              <a:rPr lang="en-US"/>
              <a:pPr>
                <a:defRPr/>
              </a:pPr>
              <a:t>‹#›</a:t>
            </a:fld>
            <a:endParaRPr lang="en-US"/>
          </a:p>
        </p:txBody>
      </p:sp>
    </p:spTree>
    <p:extLst>
      <p:ext uri="{BB962C8B-B14F-4D97-AF65-F5344CB8AC3E}">
        <p14:creationId xmlns:p14="http://schemas.microsoft.com/office/powerpoint/2010/main" val="8147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D7EAA1C-010D-104B-8BB9-3D6379DB0EDA}"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F3BB9E-0403-504A-95E3-0BDD83ADF39D}" type="slidenum">
              <a:rPr lang="en-US"/>
              <a:pPr>
                <a:defRPr/>
              </a:pPr>
              <a:t>‹#›</a:t>
            </a:fld>
            <a:endParaRPr lang="en-US"/>
          </a:p>
        </p:txBody>
      </p:sp>
    </p:spTree>
    <p:extLst>
      <p:ext uri="{BB962C8B-B14F-4D97-AF65-F5344CB8AC3E}">
        <p14:creationId xmlns:p14="http://schemas.microsoft.com/office/powerpoint/2010/main" val="9087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7113055-2664-A443-890C-35B089B65BB5}" type="datetime1">
              <a:rPr lang="en-US" smtClean="0"/>
              <a:t>10/15/18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2F3B81-2AE5-6344-8F36-2BBE26C8CFFE}" type="slidenum">
              <a:rPr lang="en-US"/>
              <a:pPr>
                <a:defRPr/>
              </a:pPr>
              <a:t>‹#›</a:t>
            </a:fld>
            <a:endParaRPr lang="en-US"/>
          </a:p>
        </p:txBody>
      </p:sp>
    </p:spTree>
    <p:extLst>
      <p:ext uri="{BB962C8B-B14F-4D97-AF65-F5344CB8AC3E}">
        <p14:creationId xmlns:p14="http://schemas.microsoft.com/office/powerpoint/2010/main" val="2770406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BE7A50-BAC9-1445-85A4-853956A583AE}" type="datetime1">
              <a:rPr lang="en-US" smtClean="0"/>
              <a:t>10/15/18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7854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560B5-E3DC-9F48-BA5E-DFD72513F698}" type="datetime1">
              <a:rPr lang="en-US" smtClean="0"/>
              <a:t>10/15/18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471187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D06220-C23D-7244-B284-B7E3EB2740E4}"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41002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6EE79-1315-5D4C-A1E8-41B41A40C389}" type="datetime1">
              <a:rPr lang="en-US" smtClean="0"/>
              <a:t>10/15/18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63400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4"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3" Type="http://schemas.openxmlformats.org/officeDocument/2006/relationships/image" Target="../media/image3.jpe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E7FB7-5EF5-1244-B829-7AE36BFC686D}" type="datetime1">
              <a:rPr lang="en-US" smtClean="0"/>
              <a:t>10/15/18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1BDF8-D636-8040-A883-B6A4C11B6D6D}" type="slidenum">
              <a:rPr lang="en-US" smtClean="0"/>
              <a:t>‹#›</a:t>
            </a:fld>
            <a:endParaRPr lang="en-US"/>
          </a:p>
        </p:txBody>
      </p:sp>
    </p:spTree>
    <p:extLst>
      <p:ext uri="{BB962C8B-B14F-4D97-AF65-F5344CB8AC3E}">
        <p14:creationId xmlns:p14="http://schemas.microsoft.com/office/powerpoint/2010/main" val="3969613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A7812-60C5-7342-A76E-80EF80340B47}" type="datetime1">
              <a:rPr lang="en-US" smtClean="0"/>
              <a:t>10/15/18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99A85-68E6-934C-94B9-74EFA8BF6787}" type="slidenum">
              <a:rPr lang="en-US" smtClean="0"/>
              <a:t>‹#›</a:t>
            </a:fld>
            <a:endParaRPr lang="en-US"/>
          </a:p>
        </p:txBody>
      </p:sp>
    </p:spTree>
    <p:extLst>
      <p:ext uri="{BB962C8B-B14F-4D97-AF65-F5344CB8AC3E}">
        <p14:creationId xmlns:p14="http://schemas.microsoft.com/office/powerpoint/2010/main" val="2702373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5603"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mn-lt"/>
                <a:ea typeface="ＭＳ Ｐゴシック" pitchFamily="28" charset="-128"/>
                <a:cs typeface="+mn-cs"/>
              </a:defRPr>
            </a:lvl1pPr>
          </a:lstStyle>
          <a:p>
            <a:pPr>
              <a:defRPr/>
            </a:pPr>
            <a:fld id="{8D6B1885-C906-6D4B-9BCA-8F5B2AD7B3A7}" type="datetime1">
              <a:rPr lang="en-US" smtClean="0"/>
              <a:t>10/15/18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mn-lt"/>
                <a:ea typeface="ＭＳ Ｐゴシック" pitchFamily="2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solidFill>
                  <a:srgbClr val="000000"/>
                </a:solidFill>
              </a:defRPr>
            </a:lvl1pPr>
          </a:lstStyle>
          <a:p>
            <a:pPr>
              <a:defRPr/>
            </a:pPr>
            <a:fld id="{28B0398F-EF6F-5847-A517-C0BC4C30C701}" type="slidenum">
              <a:rPr lang="en-US"/>
              <a:pPr>
                <a:defRPr/>
              </a:pPr>
              <a:t>‹#›</a:t>
            </a:fld>
            <a:endParaRPr lang="en-US"/>
          </a:p>
        </p:txBody>
      </p:sp>
      <p:pic>
        <p:nvPicPr>
          <p:cNvPr id="25607" name="Picture 12" descr="COS_PPT_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980570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28" charset="-128"/>
        </a:defRPr>
      </a:lvl6pPr>
      <a:lvl7pPr marL="914400" algn="ctr" rtl="0" fontAlgn="base">
        <a:spcBef>
          <a:spcPct val="0"/>
        </a:spcBef>
        <a:spcAft>
          <a:spcPct val="0"/>
        </a:spcAft>
        <a:defRPr sz="4400">
          <a:solidFill>
            <a:schemeClr val="tx2"/>
          </a:solidFill>
          <a:latin typeface="Arial" charset="0"/>
          <a:ea typeface="ＭＳ Ｐゴシック" pitchFamily="28" charset="-128"/>
        </a:defRPr>
      </a:lvl7pPr>
      <a:lvl8pPr marL="1371600" algn="ctr" rtl="0" fontAlgn="base">
        <a:spcBef>
          <a:spcPct val="0"/>
        </a:spcBef>
        <a:spcAft>
          <a:spcPct val="0"/>
        </a:spcAft>
        <a:defRPr sz="4400">
          <a:solidFill>
            <a:schemeClr val="tx2"/>
          </a:solidFill>
          <a:latin typeface="Arial" charset="0"/>
          <a:ea typeface="ＭＳ Ｐゴシック" pitchFamily="28" charset="-128"/>
        </a:defRPr>
      </a:lvl8pPr>
      <a:lvl9pPr marL="1828800" algn="ctr" rtl="0" fontAlgn="base">
        <a:spcBef>
          <a:spcPct val="0"/>
        </a:spcBef>
        <a:spcAft>
          <a:spcPct val="0"/>
        </a:spcAft>
        <a:defRPr sz="4400">
          <a:solidFill>
            <a:schemeClr val="tx2"/>
          </a:solidFill>
          <a:latin typeface="Arial" charset="0"/>
          <a:ea typeface="ＭＳ Ｐゴシック" pitchFamily="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solidFill>
                  <a:srgbClr val="000000"/>
                </a:solidFill>
                <a:ea typeface="ＭＳ Ｐゴシック" pitchFamily="-16" charset="-128"/>
                <a:cs typeface="+mn-cs"/>
              </a:defRPr>
            </a:lvl1pPr>
          </a:lstStyle>
          <a:p>
            <a:pPr>
              <a:defRPr/>
            </a:pPr>
            <a:fld id="{CBB90383-7B88-5547-AAAD-3D7A22508440}" type="datetime1">
              <a:rPr lang="en-US" smtClean="0"/>
              <a:t>10/15/18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solidFill>
                  <a:srgbClr val="000000"/>
                </a:solidFill>
                <a:ea typeface="ＭＳ Ｐゴシック" pitchFamily="-16"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solidFill>
                  <a:srgbClr val="000000"/>
                </a:solidFill>
              </a:defRPr>
            </a:lvl1pPr>
          </a:lstStyle>
          <a:p>
            <a:pPr>
              <a:defRPr/>
            </a:pPr>
            <a:fld id="{CFA57F75-FB83-1846-B135-AFB8F1F38ED2}" type="slidenum">
              <a:rPr lang="en-US"/>
              <a:pPr>
                <a:defRPr/>
              </a:pPr>
              <a:t>‹#›</a:t>
            </a:fld>
            <a:endParaRPr lang="en-US"/>
          </a:p>
        </p:txBody>
      </p:sp>
      <p:pic>
        <p:nvPicPr>
          <p:cNvPr id="13319" name="Picture 10" descr="COS_PPT_2"/>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0560055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6" charset="-128"/>
        </a:defRPr>
      </a:lvl6pPr>
      <a:lvl7pPr marL="914400" algn="ctr" rtl="0" fontAlgn="base">
        <a:spcBef>
          <a:spcPct val="0"/>
        </a:spcBef>
        <a:spcAft>
          <a:spcPct val="0"/>
        </a:spcAft>
        <a:defRPr sz="4400">
          <a:solidFill>
            <a:schemeClr val="tx2"/>
          </a:solidFill>
          <a:latin typeface="Arial" charset="0"/>
          <a:ea typeface="ＭＳ Ｐゴシック" pitchFamily="-16" charset="-128"/>
        </a:defRPr>
      </a:lvl7pPr>
      <a:lvl8pPr marL="1371600" algn="ctr" rtl="0" fontAlgn="base">
        <a:spcBef>
          <a:spcPct val="0"/>
        </a:spcBef>
        <a:spcAft>
          <a:spcPct val="0"/>
        </a:spcAft>
        <a:defRPr sz="4400">
          <a:solidFill>
            <a:schemeClr val="tx2"/>
          </a:solidFill>
          <a:latin typeface="Arial" charset="0"/>
          <a:ea typeface="ＭＳ Ｐゴシック" pitchFamily="-16" charset="-128"/>
        </a:defRPr>
      </a:lvl8pPr>
      <a:lvl9pPr marL="1828800" algn="ctr" rtl="0" fontAlgn="base">
        <a:spcBef>
          <a:spcPct val="0"/>
        </a:spcBef>
        <a:spcAft>
          <a:spcPct val="0"/>
        </a:spcAft>
        <a:defRPr sz="4400">
          <a:solidFill>
            <a:schemeClr val="tx2"/>
          </a:solidFill>
          <a:latin typeface="Arial" charset="0"/>
          <a:ea typeface="ＭＳ Ｐゴシック" pitchFamily="-1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itchFamily="-16" charset="-128"/>
                <a:cs typeface="+mn-cs"/>
              </a:defRPr>
            </a:lvl1pPr>
          </a:lstStyle>
          <a:p>
            <a:pPr>
              <a:defRPr/>
            </a:pPr>
            <a:fld id="{F71FEF6F-558E-7043-96A7-336ACB02C4DA}" type="datetime1">
              <a:rPr lang="en-US" smtClean="0"/>
              <a:t>10/15/18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pitchFamily="-16"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lvl1pPr>
          </a:lstStyle>
          <a:p>
            <a:pPr>
              <a:defRPr/>
            </a:pPr>
            <a:fld id="{F9C9C184-2FBB-1C44-89EF-193E5D4B4481}" type="slidenum">
              <a:rPr lang="en-US"/>
              <a:pPr>
                <a:defRPr/>
              </a:pPr>
              <a:t>‹#›</a:t>
            </a:fld>
            <a:endParaRPr lang="en-US"/>
          </a:p>
        </p:txBody>
      </p:sp>
      <p:pic>
        <p:nvPicPr>
          <p:cNvPr id="1031" name="Picture 11" descr="POI_PPT_2"/>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522459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6" charset="-128"/>
        </a:defRPr>
      </a:lvl6pPr>
      <a:lvl7pPr marL="914400" algn="ctr" rtl="0" fontAlgn="base">
        <a:spcBef>
          <a:spcPct val="0"/>
        </a:spcBef>
        <a:spcAft>
          <a:spcPct val="0"/>
        </a:spcAft>
        <a:defRPr sz="4400">
          <a:solidFill>
            <a:schemeClr val="tx2"/>
          </a:solidFill>
          <a:latin typeface="Arial" charset="0"/>
          <a:ea typeface="ＭＳ Ｐゴシック" pitchFamily="-16" charset="-128"/>
        </a:defRPr>
      </a:lvl7pPr>
      <a:lvl8pPr marL="1371600" algn="ctr" rtl="0" fontAlgn="base">
        <a:spcBef>
          <a:spcPct val="0"/>
        </a:spcBef>
        <a:spcAft>
          <a:spcPct val="0"/>
        </a:spcAft>
        <a:defRPr sz="4400">
          <a:solidFill>
            <a:schemeClr val="tx2"/>
          </a:solidFill>
          <a:latin typeface="Arial" charset="0"/>
          <a:ea typeface="ＭＳ Ｐゴシック" pitchFamily="-16" charset="-128"/>
        </a:defRPr>
      </a:lvl8pPr>
      <a:lvl9pPr marL="1828800" algn="ctr" rtl="0" fontAlgn="base">
        <a:spcBef>
          <a:spcPct val="0"/>
        </a:spcBef>
        <a:spcAft>
          <a:spcPct val="0"/>
        </a:spcAft>
        <a:defRPr sz="4400">
          <a:solidFill>
            <a:schemeClr val="tx2"/>
          </a:solidFill>
          <a:latin typeface="Arial" charset="0"/>
          <a:ea typeface="ＭＳ Ｐゴシック" pitchFamily="-1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803" y="332428"/>
            <a:ext cx="8518799" cy="677108"/>
          </a:xfrm>
          <a:prstGeom prst="rect">
            <a:avLst/>
          </a:prstGeom>
          <a:noFill/>
        </p:spPr>
        <p:txBody>
          <a:bodyPr wrap="square" rtlCol="0">
            <a:spAutoFit/>
          </a:bodyPr>
          <a:lstStyle/>
          <a:p>
            <a:pPr algn="ctr"/>
            <a:r>
              <a:rPr lang="en-US" sz="3800" dirty="0" smtClean="0">
                <a:latin typeface="Calibri" charset="0"/>
                <a:ea typeface="Calibri" charset="0"/>
                <a:cs typeface="Calibri" charset="0"/>
              </a:rPr>
              <a:t>Environmental DNA in the Ocean</a:t>
            </a:r>
            <a:endParaRPr lang="en-US" sz="3800" b="1" dirty="0">
              <a:latin typeface="Calibri" charset="0"/>
              <a:ea typeface="Calibri" charset="0"/>
              <a:cs typeface="Calibri" charset="0"/>
            </a:endParaRPr>
          </a:p>
        </p:txBody>
      </p:sp>
      <p:pic>
        <p:nvPicPr>
          <p:cNvPr id="4" name="Picture 3" descr="UW log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10536" y="6326047"/>
            <a:ext cx="3905209" cy="481728"/>
          </a:xfrm>
          <a:prstGeom prst="rect">
            <a:avLst/>
          </a:prstGeom>
        </p:spPr>
      </p:pic>
      <p:pic>
        <p:nvPicPr>
          <p:cNvPr id="8" name="Picture 7" descr="Stanford_eDNA_KellyLance_300signe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0545" y="1131883"/>
            <a:ext cx="7443316" cy="5128015"/>
          </a:xfrm>
          <a:prstGeom prst="rect">
            <a:avLst/>
          </a:prstGeom>
        </p:spPr>
      </p:pic>
      <p:sp>
        <p:nvSpPr>
          <p:cNvPr id="5" name="TextBox 4"/>
          <p:cNvSpPr txBox="1"/>
          <p:nvPr/>
        </p:nvSpPr>
        <p:spPr>
          <a:xfrm>
            <a:off x="1385968" y="6382245"/>
            <a:ext cx="1696618" cy="369332"/>
          </a:xfrm>
          <a:prstGeom prst="rect">
            <a:avLst/>
          </a:prstGeom>
          <a:noFill/>
        </p:spPr>
        <p:txBody>
          <a:bodyPr wrap="none" rtlCol="0">
            <a:spAutoFit/>
          </a:bodyPr>
          <a:lstStyle/>
          <a:p>
            <a:pPr algn="ctr"/>
            <a:r>
              <a:rPr lang="en-US" dirty="0" smtClean="0"/>
              <a:t>Ryan Kelly, </a:t>
            </a:r>
            <a:r>
              <a:rPr lang="en-US" sz="1200" dirty="0" smtClean="0"/>
              <a:t>JD</a:t>
            </a:r>
            <a:r>
              <a:rPr lang="en-US" sz="1200" smtClean="0"/>
              <a:t>, </a:t>
            </a:r>
            <a:r>
              <a:rPr lang="en-US" sz="1200" smtClean="0"/>
              <a:t>PhD</a:t>
            </a:r>
            <a:endParaRPr lang="en-US" sz="1000" dirty="0" smtClean="0"/>
          </a:p>
        </p:txBody>
      </p:sp>
    </p:spTree>
    <p:extLst>
      <p:ext uri="{BB962C8B-B14F-4D97-AF65-F5344CB8AC3E}">
        <p14:creationId xmlns:p14="http://schemas.microsoft.com/office/powerpoint/2010/main" val="262979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23" y="71988"/>
            <a:ext cx="8942023" cy="1143000"/>
          </a:xfrm>
        </p:spPr>
        <p:txBody>
          <a:bodyPr>
            <a:noAutofit/>
          </a:bodyPr>
          <a:lstStyle/>
          <a:p>
            <a:r>
              <a:rPr lang="en-US" sz="3600" dirty="0" smtClean="0">
                <a:latin typeface="Helvetica"/>
                <a:cs typeface="Helvetica"/>
              </a:rPr>
              <a:t>Targeting organisms in mixed samples</a:t>
            </a:r>
            <a:endParaRPr lang="en-US" sz="3600" dirty="0">
              <a:latin typeface="Helvetica"/>
              <a:cs typeface="Helvetica"/>
            </a:endParaRPr>
          </a:p>
        </p:txBody>
      </p:sp>
      <p:sp>
        <p:nvSpPr>
          <p:cNvPr id="21" name="TextBox 20"/>
          <p:cNvSpPr txBox="1"/>
          <p:nvPr/>
        </p:nvSpPr>
        <p:spPr>
          <a:xfrm>
            <a:off x="742303" y="6149591"/>
            <a:ext cx="2095445" cy="400110"/>
          </a:xfrm>
          <a:prstGeom prst="rect">
            <a:avLst/>
          </a:prstGeom>
          <a:noFill/>
        </p:spPr>
        <p:txBody>
          <a:bodyPr wrap="none" rtlCol="0">
            <a:spAutoFit/>
          </a:bodyPr>
          <a:lstStyle/>
          <a:p>
            <a:r>
              <a:rPr lang="en-US" sz="2000" dirty="0" smtClean="0">
                <a:latin typeface="Helvetica"/>
                <a:cs typeface="Helvetica"/>
              </a:rPr>
              <a:t>Community DNA</a:t>
            </a:r>
            <a:endParaRPr lang="en-US" sz="2000" dirty="0">
              <a:latin typeface="Helvetica"/>
              <a:cs typeface="Helvetica"/>
            </a:endParaRPr>
          </a:p>
        </p:txBody>
      </p:sp>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17481" y="1553882"/>
            <a:ext cx="1778000" cy="4535047"/>
          </a:xfrm>
          <a:prstGeom prst="rect">
            <a:avLst/>
          </a:prstGeom>
        </p:spPr>
      </p:pic>
      <p:sp>
        <p:nvSpPr>
          <p:cNvPr id="33" name="TextBox 32"/>
          <p:cNvSpPr txBox="1"/>
          <p:nvPr/>
        </p:nvSpPr>
        <p:spPr>
          <a:xfrm rot="16646255">
            <a:off x="6558927" y="4361028"/>
            <a:ext cx="1454244" cy="400110"/>
          </a:xfrm>
          <a:prstGeom prst="rect">
            <a:avLst/>
          </a:prstGeom>
          <a:noFill/>
        </p:spPr>
        <p:txBody>
          <a:bodyPr wrap="none" rtlCol="0">
            <a:spAutoFit/>
          </a:bodyPr>
          <a:lstStyle/>
          <a:p>
            <a:r>
              <a:rPr lang="en-US" sz="2000" b="1" dirty="0" smtClean="0">
                <a:solidFill>
                  <a:srgbClr val="0000FF"/>
                </a:solidFill>
              </a:rPr>
              <a:t>Vertebrates</a:t>
            </a:r>
            <a:endParaRPr lang="en-US" sz="2000" b="1" dirty="0">
              <a:solidFill>
                <a:srgbClr val="0000FF"/>
              </a:solidFill>
            </a:endParaRPr>
          </a:p>
        </p:txBody>
      </p:sp>
      <p:sp>
        <p:nvSpPr>
          <p:cNvPr id="34" name="TextBox 33"/>
          <p:cNvSpPr txBox="1"/>
          <p:nvPr/>
        </p:nvSpPr>
        <p:spPr>
          <a:xfrm>
            <a:off x="6530120" y="6122571"/>
            <a:ext cx="1981031" cy="400110"/>
          </a:xfrm>
          <a:prstGeom prst="rect">
            <a:avLst/>
          </a:prstGeom>
          <a:noFill/>
        </p:spPr>
        <p:txBody>
          <a:bodyPr wrap="none" rtlCol="0">
            <a:spAutoFit/>
          </a:bodyPr>
          <a:lstStyle/>
          <a:p>
            <a:r>
              <a:rPr lang="en-US" sz="2000" dirty="0" smtClean="0">
                <a:latin typeface="Helvetica"/>
                <a:cs typeface="Helvetica"/>
              </a:rPr>
              <a:t>Vertebrate DNA</a:t>
            </a:r>
            <a:endParaRPr lang="en-US" sz="2000" dirty="0">
              <a:latin typeface="Helvetica"/>
              <a:cs typeface="Helvetica"/>
            </a:endParaRPr>
          </a:p>
        </p:txBody>
      </p:sp>
      <p:sp>
        <p:nvSpPr>
          <p:cNvPr id="37" name="Right Arrow 36"/>
          <p:cNvSpPr/>
          <p:nvPr/>
        </p:nvSpPr>
        <p:spPr>
          <a:xfrm>
            <a:off x="3575749" y="2723338"/>
            <a:ext cx="2126168" cy="748725"/>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882875" y="3872463"/>
            <a:ext cx="3602713" cy="707886"/>
          </a:xfrm>
          <a:prstGeom prst="rect">
            <a:avLst/>
          </a:prstGeom>
          <a:noFill/>
        </p:spPr>
        <p:txBody>
          <a:bodyPr wrap="square" rtlCol="0">
            <a:spAutoFit/>
          </a:bodyPr>
          <a:lstStyle/>
          <a:p>
            <a:pPr algn="ctr"/>
            <a:r>
              <a:rPr lang="en-US" sz="2000" dirty="0" smtClean="0">
                <a:latin typeface="Helvetica"/>
                <a:cs typeface="Helvetica"/>
              </a:rPr>
              <a:t>PCR amplification using taxon-specific primers </a:t>
            </a:r>
          </a:p>
        </p:txBody>
      </p:sp>
      <p:sp>
        <p:nvSpPr>
          <p:cNvPr id="40" name="TextBox 39"/>
          <p:cNvSpPr txBox="1"/>
          <p:nvPr/>
        </p:nvSpPr>
        <p:spPr>
          <a:xfrm>
            <a:off x="9214556" y="4233333"/>
            <a:ext cx="184666" cy="369332"/>
          </a:xfrm>
          <a:prstGeom prst="rect">
            <a:avLst/>
          </a:prstGeom>
          <a:noFill/>
        </p:spPr>
        <p:txBody>
          <a:bodyPr wrap="none" rtlCol="0">
            <a:spAutoFit/>
          </a:bodyPr>
          <a:lstStyle/>
          <a:p>
            <a:endParaRPr lang="en-US" dirty="0"/>
          </a:p>
        </p:txBody>
      </p:sp>
      <p:grpSp>
        <p:nvGrpSpPr>
          <p:cNvPr id="6" name="Group 5"/>
          <p:cNvGrpSpPr/>
          <p:nvPr/>
        </p:nvGrpSpPr>
        <p:grpSpPr>
          <a:xfrm>
            <a:off x="851748" y="1587524"/>
            <a:ext cx="1778000" cy="4535047"/>
            <a:chOff x="851748" y="1587524"/>
            <a:chExt cx="1778000" cy="4535047"/>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1748" y="1587524"/>
              <a:ext cx="1778000" cy="4535047"/>
            </a:xfrm>
            <a:prstGeom prst="rect">
              <a:avLst/>
            </a:prstGeom>
          </p:spPr>
        </p:pic>
        <p:sp>
          <p:nvSpPr>
            <p:cNvPr id="10" name="TextBox 9"/>
            <p:cNvSpPr txBox="1"/>
            <p:nvPr/>
          </p:nvSpPr>
          <p:spPr>
            <a:xfrm rot="18622803">
              <a:off x="1026067" y="3643609"/>
              <a:ext cx="1018227" cy="384721"/>
            </a:xfrm>
            <a:prstGeom prst="rect">
              <a:avLst/>
            </a:prstGeom>
            <a:noFill/>
          </p:spPr>
          <p:txBody>
            <a:bodyPr wrap="none" rtlCol="0">
              <a:spAutoFit/>
            </a:bodyPr>
            <a:lstStyle/>
            <a:p>
              <a:r>
                <a:rPr lang="en-US" sz="1900" b="1" dirty="0" smtClean="0">
                  <a:solidFill>
                    <a:srgbClr val="FF0000"/>
                  </a:solidFill>
                </a:rPr>
                <a:t>Bacteria</a:t>
              </a:r>
              <a:endParaRPr lang="en-US" sz="1900" b="1" dirty="0">
                <a:solidFill>
                  <a:srgbClr val="FF0000"/>
                </a:solidFill>
              </a:endParaRPr>
            </a:p>
          </p:txBody>
        </p:sp>
        <p:sp>
          <p:nvSpPr>
            <p:cNvPr id="11" name="TextBox 10"/>
            <p:cNvSpPr txBox="1"/>
            <p:nvPr/>
          </p:nvSpPr>
          <p:spPr>
            <a:xfrm rot="21351189">
              <a:off x="1146789" y="4099320"/>
              <a:ext cx="793231" cy="400110"/>
            </a:xfrm>
            <a:prstGeom prst="rect">
              <a:avLst/>
            </a:prstGeom>
            <a:noFill/>
          </p:spPr>
          <p:txBody>
            <a:bodyPr wrap="none" rtlCol="0">
              <a:spAutoFit/>
            </a:bodyPr>
            <a:lstStyle/>
            <a:p>
              <a:r>
                <a:rPr lang="en-US" sz="2000" b="1" dirty="0" smtClean="0">
                  <a:solidFill>
                    <a:srgbClr val="00B401"/>
                  </a:solidFill>
                </a:rPr>
                <a:t>Algae</a:t>
              </a:r>
              <a:endParaRPr lang="en-US" sz="2000" b="1" dirty="0">
                <a:solidFill>
                  <a:srgbClr val="00B401"/>
                </a:solidFill>
              </a:endParaRPr>
            </a:p>
          </p:txBody>
        </p:sp>
        <p:sp>
          <p:nvSpPr>
            <p:cNvPr id="15" name="TextBox 14"/>
            <p:cNvSpPr txBox="1"/>
            <p:nvPr/>
          </p:nvSpPr>
          <p:spPr>
            <a:xfrm rot="5670130">
              <a:off x="1035076" y="4800322"/>
              <a:ext cx="877808" cy="261610"/>
            </a:xfrm>
            <a:prstGeom prst="rect">
              <a:avLst/>
            </a:prstGeom>
            <a:noFill/>
          </p:spPr>
          <p:txBody>
            <a:bodyPr wrap="none" rtlCol="0">
              <a:spAutoFit/>
            </a:bodyPr>
            <a:lstStyle/>
            <a:p>
              <a:r>
                <a:rPr lang="en-US" sz="1100" dirty="0" smtClean="0">
                  <a:solidFill>
                    <a:srgbClr val="0000FF"/>
                  </a:solidFill>
                </a:rPr>
                <a:t>Vertebrates</a:t>
              </a:r>
              <a:endParaRPr lang="en-US" sz="1100" dirty="0">
                <a:solidFill>
                  <a:srgbClr val="0000FF"/>
                </a:solidFill>
              </a:endParaRPr>
            </a:p>
          </p:txBody>
        </p:sp>
        <p:sp>
          <p:nvSpPr>
            <p:cNvPr id="12" name="TextBox 11"/>
            <p:cNvSpPr txBox="1"/>
            <p:nvPr/>
          </p:nvSpPr>
          <p:spPr>
            <a:xfrm rot="17005586">
              <a:off x="1148574" y="4936695"/>
              <a:ext cx="958315" cy="261610"/>
            </a:xfrm>
            <a:prstGeom prst="rect">
              <a:avLst/>
            </a:prstGeom>
            <a:noFill/>
          </p:spPr>
          <p:txBody>
            <a:bodyPr wrap="none" rtlCol="0">
              <a:spAutoFit/>
            </a:bodyPr>
            <a:lstStyle/>
            <a:p>
              <a:r>
                <a:rPr lang="en-US" sz="1100" dirty="0" smtClean="0">
                  <a:solidFill>
                    <a:schemeClr val="accent6">
                      <a:lumMod val="75000"/>
                    </a:schemeClr>
                  </a:solidFill>
                </a:rPr>
                <a:t>Invertebrates</a:t>
              </a:r>
              <a:endParaRPr lang="en-US" sz="1100" dirty="0">
                <a:solidFill>
                  <a:schemeClr val="accent6">
                    <a:lumMod val="75000"/>
                  </a:schemeClr>
                </a:solidFill>
              </a:endParaRPr>
            </a:p>
          </p:txBody>
        </p:sp>
      </p:grpSp>
      <p:sp>
        <p:nvSpPr>
          <p:cNvPr id="3" name="TextBox 2"/>
          <p:cNvSpPr txBox="1"/>
          <p:nvPr/>
        </p:nvSpPr>
        <p:spPr>
          <a:xfrm>
            <a:off x="3450592" y="1553882"/>
            <a:ext cx="2467278" cy="369332"/>
          </a:xfrm>
          <a:prstGeom prst="rect">
            <a:avLst/>
          </a:prstGeom>
          <a:noFill/>
        </p:spPr>
        <p:txBody>
          <a:bodyPr wrap="none" rtlCol="0">
            <a:spAutoFit/>
          </a:bodyPr>
          <a:lstStyle/>
          <a:p>
            <a:r>
              <a:rPr lang="en-US" dirty="0" smtClean="0"/>
              <a:t>A tweezer </a:t>
            </a:r>
            <a:r>
              <a:rPr lang="en-US" smtClean="0"/>
              <a:t>/ photocopier</a:t>
            </a:r>
            <a:endParaRPr lang="en-US"/>
          </a:p>
        </p:txBody>
      </p:sp>
    </p:spTree>
    <p:extLst>
      <p:ext uri="{BB962C8B-B14F-4D97-AF65-F5344CB8AC3E}">
        <p14:creationId xmlns:p14="http://schemas.microsoft.com/office/powerpoint/2010/main" val="134836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latin typeface="Calibri" charset="0"/>
                <a:ea typeface="Calibri" charset="0"/>
                <a:cs typeface="Calibri" charset="0"/>
              </a:rPr>
              <a:t>What Benefit?</a:t>
            </a:r>
            <a:endParaRPr lang="en-US" sz="3800" dirty="0">
              <a:latin typeface="Calibri" charset="0"/>
              <a:ea typeface="Calibri" charset="0"/>
              <a:cs typeface="Calibri" charset="0"/>
            </a:endParaRPr>
          </a:p>
        </p:txBody>
      </p:sp>
      <p:sp>
        <p:nvSpPr>
          <p:cNvPr id="6" name="Content Placeholder 5"/>
          <p:cNvSpPr>
            <a:spLocks noGrp="1"/>
          </p:cNvSpPr>
          <p:nvPr>
            <p:ph sz="half" idx="1"/>
          </p:nvPr>
        </p:nvSpPr>
        <p:spPr>
          <a:xfrm>
            <a:off x="110836" y="1600200"/>
            <a:ext cx="4384964" cy="4525963"/>
          </a:xfrm>
        </p:spPr>
        <p:txBody>
          <a:bodyPr/>
          <a:lstStyle/>
          <a:p>
            <a:pPr marL="0" indent="0" algn="ctr">
              <a:buNone/>
            </a:pPr>
            <a:r>
              <a:rPr lang="en-US" u="sng" dirty="0" smtClean="0"/>
              <a:t>qPCR</a:t>
            </a:r>
            <a:endParaRPr lang="en-US" u="sng" dirty="0"/>
          </a:p>
          <a:p>
            <a:pPr marL="0" indent="0" algn="ctr">
              <a:buNone/>
            </a:pPr>
            <a:endParaRPr lang="en-US" dirty="0" smtClean="0"/>
          </a:p>
          <a:p>
            <a:r>
              <a:rPr lang="en-US" dirty="0" smtClean="0"/>
              <a:t>Vastly </a:t>
            </a:r>
            <a:r>
              <a:rPr lang="en-US" dirty="0"/>
              <a:t>improved detection of rare targets</a:t>
            </a:r>
          </a:p>
          <a:p>
            <a:pPr>
              <a:lnSpc>
                <a:spcPct val="150000"/>
              </a:lnSpc>
            </a:pPr>
            <a:r>
              <a:rPr lang="en-US" dirty="0" smtClean="0"/>
              <a:t>Rapid </a:t>
            </a:r>
            <a:r>
              <a:rPr lang="en-US" dirty="0"/>
              <a:t>quantification</a:t>
            </a:r>
          </a:p>
          <a:p>
            <a:pPr marL="0" indent="0" algn="ctr">
              <a:buNone/>
            </a:pPr>
            <a:endParaRPr lang="en-US" dirty="0"/>
          </a:p>
          <a:p>
            <a:pPr marL="0" indent="0" algn="ctr">
              <a:buNone/>
            </a:pPr>
            <a:endParaRPr lang="en-US" dirty="0" smtClean="0"/>
          </a:p>
        </p:txBody>
      </p:sp>
      <p:sp>
        <p:nvSpPr>
          <p:cNvPr id="7" name="Content Placeholder 6"/>
          <p:cNvSpPr>
            <a:spLocks noGrp="1"/>
          </p:cNvSpPr>
          <p:nvPr>
            <p:ph sz="half" idx="2"/>
          </p:nvPr>
        </p:nvSpPr>
        <p:spPr>
          <a:xfrm>
            <a:off x="4495800" y="1600200"/>
            <a:ext cx="4537364" cy="4525963"/>
          </a:xfrm>
        </p:spPr>
        <p:txBody>
          <a:bodyPr/>
          <a:lstStyle/>
          <a:p>
            <a:pPr marL="0" indent="0" algn="ctr">
              <a:buNone/>
            </a:pPr>
            <a:r>
              <a:rPr lang="en-US" u="sng" dirty="0"/>
              <a:t>Amplicon </a:t>
            </a:r>
            <a:r>
              <a:rPr lang="en-US" u="sng" dirty="0" smtClean="0"/>
              <a:t>sequencing</a:t>
            </a:r>
            <a:endParaRPr lang="en-US" u="sng" dirty="0"/>
          </a:p>
          <a:p>
            <a:pPr marL="0" indent="0" algn="ctr">
              <a:buNone/>
            </a:pPr>
            <a:endParaRPr lang="en-US" dirty="0" smtClean="0"/>
          </a:p>
          <a:p>
            <a:pPr>
              <a:buFont typeface="Arial" charset="0"/>
              <a:buChar char="•"/>
            </a:pPr>
            <a:r>
              <a:rPr lang="en-US" dirty="0" smtClean="0"/>
              <a:t>Thousands of species at once</a:t>
            </a:r>
          </a:p>
          <a:p>
            <a:pPr>
              <a:buFont typeface="Arial" charset="0"/>
              <a:buChar char="•"/>
            </a:pPr>
            <a:r>
              <a:rPr lang="en-US" dirty="0" smtClean="0"/>
              <a:t>Alleviates </a:t>
            </a:r>
            <a:r>
              <a:rPr lang="en-US" dirty="0"/>
              <a:t>depth/breadth tradeoff</a:t>
            </a:r>
          </a:p>
          <a:p>
            <a:endParaRPr lang="en-US" dirty="0"/>
          </a:p>
        </p:txBody>
      </p:sp>
      <p:pic>
        <p:nvPicPr>
          <p:cNvPr id="4" name="Content Placeholder 3" descr="IMG_0406.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27453" y="4561881"/>
            <a:ext cx="3289094" cy="2215446"/>
          </a:xfrm>
          <a:prstGeom prst="rect">
            <a:avLst/>
          </a:prstGeom>
        </p:spPr>
      </p:pic>
    </p:spTree>
    <p:extLst>
      <p:ext uri="{BB962C8B-B14F-4D97-AF65-F5344CB8AC3E}">
        <p14:creationId xmlns:p14="http://schemas.microsoft.com/office/powerpoint/2010/main" val="156628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80" y="-111362"/>
            <a:ext cx="8229600" cy="814021"/>
          </a:xfrm>
        </p:spPr>
        <p:txBody>
          <a:bodyPr>
            <a:noAutofit/>
          </a:bodyPr>
          <a:lstStyle/>
          <a:p>
            <a:r>
              <a:rPr lang="en-US" sz="3800" dirty="0" smtClean="0">
                <a:latin typeface="Calibri" charset="0"/>
                <a:ea typeface="Calibri" charset="0"/>
                <a:cs typeface="Calibri" charset="0"/>
              </a:rPr>
              <a:t>Some examples</a:t>
            </a:r>
            <a:endParaRPr lang="en-US" sz="3800" dirty="0">
              <a:latin typeface="Calibri" charset="0"/>
              <a:ea typeface="Calibri" charset="0"/>
              <a:cs typeface="Calibri" charset="0"/>
            </a:endParaRPr>
          </a:p>
        </p:txBody>
      </p:sp>
      <p:pic>
        <p:nvPicPr>
          <p:cNvPr id="4"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4158" y="2080163"/>
            <a:ext cx="3122086" cy="19503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0210" y="2394578"/>
            <a:ext cx="1328517" cy="769564"/>
          </a:xfrm>
          <a:prstGeom prst="rect">
            <a:avLst/>
          </a:prstGeom>
        </p:spPr>
      </p:pic>
      <p:pic>
        <p:nvPicPr>
          <p:cNvPr id="11" name="Picture 10"/>
          <p:cNvPicPr>
            <a:picLocks noChangeAspect="1"/>
          </p:cNvPicPr>
          <p:nvPr/>
        </p:nvPicPr>
        <p:blipFill>
          <a:blip r:embed="rId5"/>
          <a:stretch>
            <a:fillRect/>
          </a:stretch>
        </p:blipFill>
        <p:spPr>
          <a:xfrm>
            <a:off x="6341686" y="2049793"/>
            <a:ext cx="2697016" cy="1495478"/>
          </a:xfrm>
          <a:prstGeom prst="rect">
            <a:avLst/>
          </a:prstGeom>
        </p:spPr>
      </p:pic>
      <p:pic>
        <p:nvPicPr>
          <p:cNvPr id="14" name="Picture 13"/>
          <p:cNvPicPr>
            <a:picLocks noChangeAspect="1"/>
          </p:cNvPicPr>
          <p:nvPr/>
        </p:nvPicPr>
        <p:blipFill>
          <a:blip r:embed="rId6"/>
          <a:stretch>
            <a:fillRect/>
          </a:stretch>
        </p:blipFill>
        <p:spPr>
          <a:xfrm>
            <a:off x="260852" y="4695929"/>
            <a:ext cx="3918908" cy="1831354"/>
          </a:xfrm>
          <a:prstGeom prst="rect">
            <a:avLst/>
          </a:prstGeom>
        </p:spPr>
      </p:pic>
      <p:sp>
        <p:nvSpPr>
          <p:cNvPr id="3" name="TextBox 2"/>
          <p:cNvSpPr txBox="1"/>
          <p:nvPr/>
        </p:nvSpPr>
        <p:spPr>
          <a:xfrm>
            <a:off x="5411756" y="1687545"/>
            <a:ext cx="4301411" cy="400110"/>
          </a:xfrm>
          <a:prstGeom prst="rect">
            <a:avLst/>
          </a:prstGeom>
          <a:noFill/>
        </p:spPr>
        <p:txBody>
          <a:bodyPr wrap="square" rtlCol="0">
            <a:spAutoFit/>
          </a:bodyPr>
          <a:lstStyle/>
          <a:p>
            <a:r>
              <a:rPr lang="en-US" sz="2000" smtClean="0">
                <a:latin typeface="Helvetica"/>
                <a:cs typeface="Helvetica"/>
              </a:rPr>
              <a:t>Plankton and Microbial </a:t>
            </a:r>
            <a:r>
              <a:rPr lang="en-US" sz="2000" dirty="0" smtClean="0">
                <a:latin typeface="Helvetica"/>
                <a:cs typeface="Helvetica"/>
              </a:rPr>
              <a:t>diversity</a:t>
            </a:r>
            <a:endParaRPr lang="en-US" sz="2000" dirty="0">
              <a:latin typeface="Helvetica"/>
              <a:cs typeface="Helvetica"/>
            </a:endParaRPr>
          </a:p>
        </p:txBody>
      </p:sp>
      <p:sp>
        <p:nvSpPr>
          <p:cNvPr id="10" name="TextBox 9"/>
          <p:cNvSpPr txBox="1"/>
          <p:nvPr/>
        </p:nvSpPr>
        <p:spPr>
          <a:xfrm>
            <a:off x="197661" y="1782686"/>
            <a:ext cx="1877437" cy="369332"/>
          </a:xfrm>
          <a:prstGeom prst="rect">
            <a:avLst/>
          </a:prstGeom>
          <a:noFill/>
        </p:spPr>
        <p:txBody>
          <a:bodyPr wrap="none" rtlCol="0">
            <a:spAutoFit/>
          </a:bodyPr>
          <a:lstStyle/>
          <a:p>
            <a:r>
              <a:rPr lang="en-US" dirty="0" smtClean="0">
                <a:latin typeface="Helvetica"/>
                <a:cs typeface="Helvetica"/>
              </a:rPr>
              <a:t>Invasive species</a:t>
            </a:r>
            <a:endParaRPr lang="en-US" dirty="0">
              <a:latin typeface="Helvetica"/>
              <a:cs typeface="Helvetica"/>
            </a:endParaRPr>
          </a:p>
        </p:txBody>
      </p:sp>
      <p:sp>
        <p:nvSpPr>
          <p:cNvPr id="15" name="TextBox 14"/>
          <p:cNvSpPr txBox="1"/>
          <p:nvPr/>
        </p:nvSpPr>
        <p:spPr>
          <a:xfrm>
            <a:off x="184355" y="4370868"/>
            <a:ext cx="2287806" cy="369332"/>
          </a:xfrm>
          <a:prstGeom prst="rect">
            <a:avLst/>
          </a:prstGeom>
          <a:noFill/>
        </p:spPr>
        <p:txBody>
          <a:bodyPr wrap="none" rtlCol="0">
            <a:spAutoFit/>
          </a:bodyPr>
          <a:lstStyle/>
          <a:p>
            <a:r>
              <a:rPr lang="en-US" dirty="0" smtClean="0">
                <a:latin typeface="Helvetica"/>
                <a:cs typeface="Helvetica"/>
              </a:rPr>
              <a:t>Endangered species</a:t>
            </a:r>
            <a:endParaRPr lang="en-US" dirty="0">
              <a:latin typeface="Helvetica"/>
              <a:cs typeface="Helvetica"/>
            </a:endParaRPr>
          </a:p>
        </p:txBody>
      </p:sp>
      <p:sp>
        <p:nvSpPr>
          <p:cNvPr id="6" name="TextBox 5"/>
          <p:cNvSpPr txBox="1"/>
          <p:nvPr/>
        </p:nvSpPr>
        <p:spPr>
          <a:xfrm>
            <a:off x="184355" y="6527283"/>
            <a:ext cx="2970284" cy="276999"/>
          </a:xfrm>
          <a:prstGeom prst="rect">
            <a:avLst/>
          </a:prstGeom>
          <a:noFill/>
        </p:spPr>
        <p:txBody>
          <a:bodyPr wrap="none" rtlCol="0">
            <a:spAutoFit/>
          </a:bodyPr>
          <a:lstStyle/>
          <a:p>
            <a:r>
              <a:rPr lang="en-US" sz="1200" dirty="0" smtClean="0"/>
              <a:t>Thomsen et al. 2012, </a:t>
            </a:r>
            <a:r>
              <a:rPr lang="en-US" sz="1200" dirty="0" err="1" smtClean="0"/>
              <a:t>Mol</a:t>
            </a:r>
            <a:r>
              <a:rPr lang="en-US" sz="1200" dirty="0" smtClean="0"/>
              <a:t> </a:t>
            </a:r>
            <a:r>
              <a:rPr lang="en-US" sz="1200" dirty="0" err="1" smtClean="0"/>
              <a:t>Ecol</a:t>
            </a:r>
            <a:r>
              <a:rPr lang="en-US" sz="1200" dirty="0" smtClean="0"/>
              <a:t> 21:2565-2573 </a:t>
            </a:r>
            <a:endParaRPr lang="en-US" sz="1200" dirty="0"/>
          </a:p>
        </p:txBody>
      </p:sp>
      <p:sp>
        <p:nvSpPr>
          <p:cNvPr id="18" name="TextBox 17"/>
          <p:cNvSpPr txBox="1"/>
          <p:nvPr/>
        </p:nvSpPr>
        <p:spPr>
          <a:xfrm>
            <a:off x="184355" y="4019221"/>
            <a:ext cx="3352225" cy="276999"/>
          </a:xfrm>
          <a:prstGeom prst="rect">
            <a:avLst/>
          </a:prstGeom>
          <a:noFill/>
        </p:spPr>
        <p:txBody>
          <a:bodyPr wrap="none" rtlCol="0">
            <a:spAutoFit/>
          </a:bodyPr>
          <a:lstStyle/>
          <a:p>
            <a:r>
              <a:rPr lang="en-US" sz="1200" dirty="0" err="1" smtClean="0"/>
              <a:t>Jerde</a:t>
            </a:r>
            <a:r>
              <a:rPr lang="en-US" sz="1200" dirty="0" smtClean="0"/>
              <a:t> et al. 2013, Can J Fish Aquatic </a:t>
            </a:r>
            <a:r>
              <a:rPr lang="en-US" sz="1200" dirty="0" err="1" smtClean="0"/>
              <a:t>Sci</a:t>
            </a:r>
            <a:r>
              <a:rPr lang="en-US" sz="1200" dirty="0" smtClean="0"/>
              <a:t> 70:522-526 </a:t>
            </a:r>
            <a:endParaRPr lang="en-US" sz="1200" dirty="0"/>
          </a:p>
        </p:txBody>
      </p:sp>
      <p:sp>
        <p:nvSpPr>
          <p:cNvPr id="19" name="TextBox 18"/>
          <p:cNvSpPr txBox="1"/>
          <p:nvPr/>
        </p:nvSpPr>
        <p:spPr>
          <a:xfrm rot="16200000">
            <a:off x="5264674" y="2548527"/>
            <a:ext cx="1772412" cy="461665"/>
          </a:xfrm>
          <a:prstGeom prst="rect">
            <a:avLst/>
          </a:prstGeom>
          <a:noFill/>
        </p:spPr>
        <p:txBody>
          <a:bodyPr wrap="square" rtlCol="0">
            <a:spAutoFit/>
          </a:bodyPr>
          <a:lstStyle/>
          <a:p>
            <a:r>
              <a:rPr lang="en-US" sz="1200" dirty="0" err="1" smtClean="0"/>
              <a:t>Rusch</a:t>
            </a:r>
            <a:r>
              <a:rPr lang="en-US" sz="1200" dirty="0" smtClean="0"/>
              <a:t> et al. 2007 </a:t>
            </a:r>
            <a:r>
              <a:rPr lang="en-US" sz="1200" dirty="0" err="1" smtClean="0"/>
              <a:t>PLoS</a:t>
            </a:r>
            <a:r>
              <a:rPr lang="en-US" sz="1200" dirty="0" smtClean="0"/>
              <a:t> </a:t>
            </a:r>
            <a:r>
              <a:rPr lang="en-US" sz="1200" dirty="0" err="1" smtClean="0"/>
              <a:t>Biol</a:t>
            </a:r>
            <a:r>
              <a:rPr lang="en-US" sz="1200" dirty="0" smtClean="0"/>
              <a:t> 5:e77 </a:t>
            </a:r>
            <a:endParaRPr lang="en-US" sz="1200" dirty="0"/>
          </a:p>
        </p:txBody>
      </p:sp>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30346" y="3588856"/>
            <a:ext cx="2519695" cy="707364"/>
          </a:xfrm>
          <a:prstGeom prst="rect">
            <a:avLst/>
          </a:prstGeom>
        </p:spPr>
      </p:pic>
      <p:sp>
        <p:nvSpPr>
          <p:cNvPr id="8" name="TextBox 7"/>
          <p:cNvSpPr txBox="1"/>
          <p:nvPr/>
        </p:nvSpPr>
        <p:spPr>
          <a:xfrm>
            <a:off x="1387420" y="973497"/>
            <a:ext cx="946093" cy="523220"/>
          </a:xfrm>
          <a:prstGeom prst="rect">
            <a:avLst/>
          </a:prstGeom>
          <a:noFill/>
        </p:spPr>
        <p:txBody>
          <a:bodyPr wrap="none" rtlCol="0">
            <a:spAutoFit/>
          </a:bodyPr>
          <a:lstStyle/>
          <a:p>
            <a:r>
              <a:rPr lang="en-US" sz="2800" dirty="0" err="1" smtClean="0"/>
              <a:t>qPCR</a:t>
            </a:r>
            <a:endParaRPr lang="en-US" sz="2800" dirty="0"/>
          </a:p>
        </p:txBody>
      </p:sp>
      <p:pic>
        <p:nvPicPr>
          <p:cNvPr id="16" name="Picture 15"/>
          <p:cNvPicPr>
            <a:picLocks noChangeAspect="1"/>
          </p:cNvPicPr>
          <p:nvPr/>
        </p:nvPicPr>
        <p:blipFill>
          <a:blip r:embed="rId8"/>
          <a:stretch>
            <a:fillRect/>
          </a:stretch>
        </p:blipFill>
        <p:spPr>
          <a:xfrm>
            <a:off x="6607671" y="4434952"/>
            <a:ext cx="2165043" cy="2353308"/>
          </a:xfrm>
          <a:prstGeom prst="rect">
            <a:avLst/>
          </a:prstGeom>
        </p:spPr>
      </p:pic>
      <p:sp>
        <p:nvSpPr>
          <p:cNvPr id="20" name="TextBox 19"/>
          <p:cNvSpPr txBox="1"/>
          <p:nvPr/>
        </p:nvSpPr>
        <p:spPr>
          <a:xfrm rot="16200000">
            <a:off x="5262476" y="5503733"/>
            <a:ext cx="2047099" cy="553998"/>
          </a:xfrm>
          <a:prstGeom prst="rect">
            <a:avLst/>
          </a:prstGeom>
          <a:noFill/>
        </p:spPr>
        <p:txBody>
          <a:bodyPr wrap="none" rtlCol="0">
            <a:spAutoFit/>
          </a:bodyPr>
          <a:lstStyle/>
          <a:p>
            <a:r>
              <a:rPr lang="en-US" dirty="0" smtClean="0"/>
              <a:t>Community Surveys</a:t>
            </a:r>
          </a:p>
          <a:p>
            <a:r>
              <a:rPr lang="en-US" sz="1200" dirty="0" smtClean="0"/>
              <a:t>Port et al. 2016</a:t>
            </a:r>
            <a:endParaRPr lang="en-US" sz="1200" dirty="0"/>
          </a:p>
        </p:txBody>
      </p:sp>
      <p:sp>
        <p:nvSpPr>
          <p:cNvPr id="21" name="TextBox 20"/>
          <p:cNvSpPr txBox="1"/>
          <p:nvPr/>
        </p:nvSpPr>
        <p:spPr>
          <a:xfrm>
            <a:off x="6563025" y="920618"/>
            <a:ext cx="1864613" cy="523220"/>
          </a:xfrm>
          <a:prstGeom prst="rect">
            <a:avLst/>
          </a:prstGeom>
          <a:noFill/>
        </p:spPr>
        <p:txBody>
          <a:bodyPr wrap="none" rtlCol="0">
            <a:spAutoFit/>
          </a:bodyPr>
          <a:lstStyle/>
          <a:p>
            <a:r>
              <a:rPr lang="en-US" sz="2800" smtClean="0"/>
              <a:t>Sequencing</a:t>
            </a:r>
            <a:endParaRPr lang="en-US" sz="2800" dirty="0"/>
          </a:p>
        </p:txBody>
      </p:sp>
    </p:spTree>
    <p:extLst>
      <p:ext uri="{BB962C8B-B14F-4D97-AF65-F5344CB8AC3E}">
        <p14:creationId xmlns:p14="http://schemas.microsoft.com/office/powerpoint/2010/main" val="745425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607" y="137683"/>
            <a:ext cx="8229600" cy="814021"/>
          </a:xfrm>
        </p:spPr>
        <p:txBody>
          <a:bodyPr>
            <a:noAutofit/>
          </a:bodyPr>
          <a:lstStyle/>
          <a:p>
            <a:r>
              <a:rPr lang="en-US" sz="3800" dirty="0" smtClean="0">
                <a:latin typeface="Calibri" charset="0"/>
                <a:ea typeface="Calibri" charset="0"/>
                <a:cs typeface="Calibri" charset="0"/>
              </a:rPr>
              <a:t>Frontiers and Challenges</a:t>
            </a:r>
            <a:endParaRPr lang="en-US" sz="3800" dirty="0">
              <a:latin typeface="Calibri" charset="0"/>
              <a:ea typeface="Calibri" charset="0"/>
              <a:cs typeface="Calibri" charset="0"/>
            </a:endParaRPr>
          </a:p>
        </p:txBody>
      </p:sp>
      <p:sp>
        <p:nvSpPr>
          <p:cNvPr id="9" name="TextBox 8"/>
          <p:cNvSpPr txBox="1"/>
          <p:nvPr/>
        </p:nvSpPr>
        <p:spPr>
          <a:xfrm>
            <a:off x="410607" y="1515431"/>
            <a:ext cx="4655127" cy="3908762"/>
          </a:xfrm>
          <a:prstGeom prst="rect">
            <a:avLst/>
          </a:prstGeom>
          <a:noFill/>
        </p:spPr>
        <p:txBody>
          <a:bodyPr wrap="square" rtlCol="0">
            <a:spAutoFit/>
          </a:bodyPr>
          <a:lstStyle/>
          <a:p>
            <a:r>
              <a:rPr lang="en-US" sz="2600" dirty="0" smtClean="0"/>
              <a:t>- Quantification</a:t>
            </a:r>
          </a:p>
          <a:p>
            <a:r>
              <a:rPr lang="en-US" sz="2600" dirty="0" smtClean="0"/>
              <a:t>	</a:t>
            </a:r>
            <a:r>
              <a:rPr lang="en-US" sz="2000" dirty="0" smtClean="0"/>
              <a:t>1 fish ≠ 1 eDNA read</a:t>
            </a:r>
          </a:p>
          <a:p>
            <a:endParaRPr lang="en-US" sz="2600" dirty="0"/>
          </a:p>
          <a:p>
            <a:r>
              <a:rPr lang="en-US" sz="2600" dirty="0" smtClean="0"/>
              <a:t>- Amplification-free techniques</a:t>
            </a:r>
            <a:endParaRPr lang="en-US" sz="2600" dirty="0" smtClean="0"/>
          </a:p>
          <a:p>
            <a:r>
              <a:rPr lang="en-US" sz="2600" dirty="0" smtClean="0"/>
              <a:t>	</a:t>
            </a:r>
            <a:r>
              <a:rPr lang="en-US" sz="2000" dirty="0"/>
              <a:t>(e.g., Xin Zhou, China Agricultural University)</a:t>
            </a:r>
          </a:p>
          <a:p>
            <a:endParaRPr lang="en-US" sz="2600" dirty="0"/>
          </a:p>
          <a:p>
            <a:r>
              <a:rPr lang="en-US" sz="2600" dirty="0" smtClean="0"/>
              <a:t>- Generalizing </a:t>
            </a:r>
            <a:r>
              <a:rPr lang="en-US" sz="2600" dirty="0" smtClean="0"/>
              <a:t>results </a:t>
            </a:r>
            <a:r>
              <a:rPr lang="en-US" sz="2600" dirty="0" smtClean="0"/>
              <a:t>	</a:t>
            </a:r>
            <a:r>
              <a:rPr lang="en-US" sz="2000" dirty="0" smtClean="0"/>
              <a:t>spatial/temporal </a:t>
            </a:r>
            <a:r>
              <a:rPr lang="en-US" sz="2000" dirty="0"/>
              <a:t>resolution</a:t>
            </a:r>
          </a:p>
          <a:p>
            <a:endParaRPr lang="en-US" sz="2000" dirty="0"/>
          </a:p>
        </p:txBody>
      </p:sp>
      <p:pic>
        <p:nvPicPr>
          <p:cNvPr id="4098" name="Picture 2" descr="https://journals.plos.org/plosone/article/figure/image?size=large&amp;id=info:doi/10.1371/journal.pone.0035868.g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379806"/>
            <a:ext cx="4021740" cy="4300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252640" y="5680364"/>
            <a:ext cx="1645900" cy="307777"/>
          </a:xfrm>
          <a:prstGeom prst="rect">
            <a:avLst/>
          </a:prstGeom>
          <a:noFill/>
        </p:spPr>
        <p:txBody>
          <a:bodyPr wrap="none" rtlCol="0">
            <a:spAutoFit/>
          </a:bodyPr>
          <a:lstStyle/>
          <a:p>
            <a:r>
              <a:rPr lang="en-US" sz="1400" dirty="0" err="1" smtClean="0"/>
              <a:t>Takahara</a:t>
            </a:r>
            <a:r>
              <a:rPr lang="en-US" sz="1400" dirty="0" smtClean="0"/>
              <a:t> et al. 2012</a:t>
            </a:r>
            <a:endParaRPr lang="en-US" sz="1400" dirty="0"/>
          </a:p>
        </p:txBody>
      </p:sp>
    </p:spTree>
    <p:extLst>
      <p:ext uri="{BB962C8B-B14F-4D97-AF65-F5344CB8AC3E}">
        <p14:creationId xmlns:p14="http://schemas.microsoft.com/office/powerpoint/2010/main" val="844234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688"/>
            <a:ext cx="8229600" cy="1143000"/>
          </a:xfrm>
        </p:spPr>
        <p:txBody>
          <a:bodyPr>
            <a:normAutofit/>
          </a:bodyPr>
          <a:lstStyle/>
          <a:p>
            <a:r>
              <a:rPr lang="en-US" sz="3800" dirty="0" smtClean="0">
                <a:latin typeface="Calibri" charset="0"/>
                <a:ea typeface="Calibri" charset="0"/>
                <a:cs typeface="Calibri" charset="0"/>
              </a:rPr>
              <a:t>And Introducing</a:t>
            </a:r>
            <a:r>
              <a:rPr lang="mr-IN" sz="3800" dirty="0" smtClean="0">
                <a:latin typeface="Calibri" charset="0"/>
                <a:ea typeface="Calibri" charset="0"/>
                <a:cs typeface="Calibri" charset="0"/>
              </a:rPr>
              <a:t>…</a:t>
            </a:r>
            <a:endParaRPr lang="en-US" sz="3800" dirty="0">
              <a:latin typeface="Calibri" charset="0"/>
              <a:ea typeface="Calibri" charset="0"/>
              <a:cs typeface="Calibri" charset="0"/>
            </a:endParaRPr>
          </a:p>
        </p:txBody>
      </p:sp>
      <p:sp>
        <p:nvSpPr>
          <p:cNvPr id="3" name="Content Placeholder 2"/>
          <p:cNvSpPr>
            <a:spLocks noGrp="1"/>
          </p:cNvSpPr>
          <p:nvPr>
            <p:ph idx="1"/>
          </p:nvPr>
        </p:nvSpPr>
        <p:spPr>
          <a:xfrm>
            <a:off x="1599182" y="1517072"/>
            <a:ext cx="4073236" cy="4525963"/>
          </a:xfrm>
        </p:spPr>
        <p:txBody>
          <a:bodyPr>
            <a:normAutofit/>
          </a:bodyPr>
          <a:lstStyle/>
          <a:p>
            <a:pPr marL="0" indent="0">
              <a:buNone/>
            </a:pPr>
            <a:r>
              <a:rPr lang="en-US" dirty="0" err="1" smtClean="0"/>
              <a:t>Meng</a:t>
            </a:r>
            <a:r>
              <a:rPr lang="en-US" dirty="0" smtClean="0"/>
              <a:t> Yao </a:t>
            </a:r>
          </a:p>
          <a:p>
            <a:pPr marL="0" indent="0">
              <a:buNone/>
            </a:pPr>
            <a:r>
              <a:rPr lang="en-US" sz="2600" dirty="0" smtClean="0"/>
              <a:t>(Peking University) </a:t>
            </a:r>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Anni</a:t>
            </a:r>
            <a:r>
              <a:rPr lang="en-US" dirty="0" smtClean="0"/>
              <a:t> </a:t>
            </a:r>
            <a:r>
              <a:rPr lang="en-US" dirty="0" err="1" smtClean="0"/>
              <a:t>Djurhuus</a:t>
            </a:r>
            <a:r>
              <a:rPr lang="en-US" dirty="0" smtClean="0"/>
              <a:t> </a:t>
            </a:r>
          </a:p>
          <a:p>
            <a:pPr marL="0" indent="0">
              <a:buNone/>
            </a:pPr>
            <a:r>
              <a:rPr lang="en-US" sz="2600" dirty="0"/>
              <a:t>(University of South Florida)</a:t>
            </a:r>
            <a:endParaRPr lang="en-US" sz="2600" dirty="0"/>
          </a:p>
        </p:txBody>
      </p:sp>
      <p:pic>
        <p:nvPicPr>
          <p:cNvPr id="1026" name="Picture 2" descr="http://www.bio.pku.edu.cn/data/upload/month_201409/5aea6JKZ_C27cD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891" y="1417638"/>
            <a:ext cx="14287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anni djurhuus university south flori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757" y="4007138"/>
            <a:ext cx="1231018" cy="228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98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8032" y="313533"/>
            <a:ext cx="8686800" cy="1012151"/>
          </a:xfrm>
        </p:spPr>
        <p:txBody>
          <a:bodyPr>
            <a:noAutofit/>
          </a:bodyPr>
          <a:lstStyle/>
          <a:p>
            <a:r>
              <a:rPr lang="en-US" sz="3800" dirty="0">
                <a:latin typeface="Calibri" charset="0"/>
                <a:ea typeface="Calibri" charset="0"/>
                <a:cs typeface="Calibri" charset="0"/>
              </a:rPr>
              <a:t>Conventional</a:t>
            </a:r>
            <a:r>
              <a:rPr lang="en-US" sz="3800" dirty="0">
                <a:latin typeface="Calibri" charset="0"/>
                <a:ea typeface="Calibri" charset="0"/>
                <a:cs typeface="Calibri" charset="0"/>
              </a:rPr>
              <a:t> Biological Sampling</a:t>
            </a:r>
            <a:endParaRPr lang="en-US" sz="3800" dirty="0">
              <a:latin typeface="Calibri" charset="0"/>
              <a:ea typeface="Calibri" charset="0"/>
              <a:cs typeface="Calibri" charset="0"/>
            </a:endParaRPr>
          </a:p>
        </p:txBody>
      </p:sp>
      <p:pic>
        <p:nvPicPr>
          <p:cNvPr id="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4156" y="1904006"/>
            <a:ext cx="2625789" cy="1746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9819" y="1892573"/>
            <a:ext cx="2400310" cy="2220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0"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78966" y="3693301"/>
            <a:ext cx="2090259" cy="230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1" name="Picture 9"/>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39819" y="4150646"/>
            <a:ext cx="2400310" cy="184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2" name="Picture 1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18057" y="4854540"/>
            <a:ext cx="149047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5"/>
          <p:cNvPicPr>
            <a:picLocks/>
          </p:cNvPicPr>
          <p:nvPr/>
        </p:nvPicPr>
        <p:blipFill>
          <a:blip r:embed="rId8" cstate="screen">
            <a:extLst>
              <a:ext uri="{28A0092B-C50C-407E-A947-70E740481C1C}">
                <a14:useLocalDpi xmlns:a14="http://schemas.microsoft.com/office/drawing/2010/main"/>
              </a:ext>
            </a:extLst>
          </a:blip>
          <a:stretch>
            <a:fillRect/>
          </a:stretch>
        </p:blipFill>
        <p:spPr>
          <a:xfrm>
            <a:off x="3184156" y="3690479"/>
            <a:ext cx="1546707" cy="2304288"/>
          </a:xfrm>
          <a:prstGeom prst="rect">
            <a:avLst/>
          </a:prstGeom>
        </p:spPr>
      </p:pic>
      <p:pic>
        <p:nvPicPr>
          <p:cNvPr id="22" name="Picture 21"/>
          <p:cNvPicPr>
            <a:picLocks/>
          </p:cNvPicPr>
          <p:nvPr/>
        </p:nvPicPr>
        <p:blipFill>
          <a:blip r:embed="rId9" cstate="screen">
            <a:extLst>
              <a:ext uri="{28A0092B-C50C-407E-A947-70E740481C1C}">
                <a14:useLocalDpi xmlns:a14="http://schemas.microsoft.com/office/drawing/2010/main"/>
              </a:ext>
            </a:extLst>
          </a:blip>
          <a:stretch>
            <a:fillRect/>
          </a:stretch>
        </p:blipFill>
        <p:spPr>
          <a:xfrm>
            <a:off x="5854631" y="1908326"/>
            <a:ext cx="2557659" cy="1746504"/>
          </a:xfrm>
          <a:prstGeom prst="rect">
            <a:avLst/>
          </a:prstGeom>
        </p:spPr>
      </p:pic>
      <p:pic>
        <p:nvPicPr>
          <p:cNvPr id="23" name="Picture 22"/>
          <p:cNvPicPr>
            <a:picLocks/>
          </p:cNvPicPr>
          <p:nvPr/>
        </p:nvPicPr>
        <p:blipFill>
          <a:blip r:embed="rId10" cstate="screen">
            <a:extLst>
              <a:ext uri="{28A0092B-C50C-407E-A947-70E740481C1C}">
                <a14:useLocalDpi xmlns:a14="http://schemas.microsoft.com/office/drawing/2010/main"/>
              </a:ext>
            </a:extLst>
          </a:blip>
          <a:stretch>
            <a:fillRect/>
          </a:stretch>
        </p:blipFill>
        <p:spPr>
          <a:xfrm>
            <a:off x="6918057" y="3692663"/>
            <a:ext cx="1490472" cy="1107761"/>
          </a:xfrm>
          <a:prstGeom prst="rect">
            <a:avLst/>
          </a:prstGeom>
        </p:spPr>
      </p:pic>
    </p:spTree>
    <p:extLst>
      <p:ext uri="{BB962C8B-B14F-4D97-AF65-F5344CB8AC3E}">
        <p14:creationId xmlns:p14="http://schemas.microsoft.com/office/powerpoint/2010/main" val="133535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853516" y="-103452"/>
            <a:ext cx="7358063" cy="1714500"/>
          </a:xfrm>
        </p:spPr>
        <p:txBody>
          <a:bodyPr>
            <a:normAutofit/>
          </a:bodyPr>
          <a:lstStyle/>
          <a:p>
            <a:pPr eaLnBrk="1" hangingPunct="1">
              <a:defRPr/>
            </a:pPr>
            <a:r>
              <a:rPr lang="en-US" sz="3800" dirty="0" smtClean="0">
                <a:latin typeface="Calibri" charset="0"/>
                <a:ea typeface="Calibri" charset="0"/>
                <a:cs typeface="Calibri" charset="0"/>
              </a:rPr>
              <a:t>The Ocean is a Soup of Information</a:t>
            </a:r>
          </a:p>
        </p:txBody>
      </p:sp>
      <p:pic>
        <p:nvPicPr>
          <p:cNvPr id="2150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l="27097" t="21873" r="19302" b="12306"/>
          <a:stretch>
            <a:fillRect/>
          </a:stretch>
        </p:blipFill>
        <p:spPr bwMode="auto">
          <a:xfrm>
            <a:off x="433300" y="1344314"/>
            <a:ext cx="3286196" cy="403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0483"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82429" y="1405228"/>
            <a:ext cx="2789659" cy="4176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 name="Right Arrow 1"/>
          <p:cNvSpPr/>
          <p:nvPr/>
        </p:nvSpPr>
        <p:spPr>
          <a:xfrm>
            <a:off x="3928670" y="2823882"/>
            <a:ext cx="1207756" cy="80682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68353" y="2211294"/>
            <a:ext cx="851647" cy="717177"/>
          </a:xfrm>
          <a:prstGeom prst="straightConnector1">
            <a:avLst/>
          </a:prstGeom>
          <a:ln w="12700" cmpd="sng">
            <a:solidFill>
              <a:srgbClr val="00000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005294" y="4450496"/>
            <a:ext cx="974342" cy="1131331"/>
          </a:xfrm>
          <a:prstGeom prst="straightConnector1">
            <a:avLst/>
          </a:prstGeom>
          <a:ln w="12700" cmpd="sng">
            <a:solidFill>
              <a:srgbClr val="00000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23649" y="1949822"/>
            <a:ext cx="454212" cy="1075772"/>
          </a:xfrm>
          <a:prstGeom prst="straightConnector1">
            <a:avLst/>
          </a:prstGeom>
          <a:ln w="12700" cmpd="sng">
            <a:solidFill>
              <a:srgbClr val="000000"/>
            </a:solidFill>
            <a:prstDash val="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926729" y="3535686"/>
            <a:ext cx="962212" cy="423726"/>
          </a:xfrm>
          <a:prstGeom prst="straightConnector1">
            <a:avLst/>
          </a:prstGeom>
          <a:ln w="12700" cmpd="sng">
            <a:solidFill>
              <a:srgbClr val="000000"/>
            </a:solidFill>
            <a:prstDash val="dash"/>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016118" y="1711116"/>
            <a:ext cx="1981031" cy="400110"/>
          </a:xfrm>
          <a:prstGeom prst="rect">
            <a:avLst/>
          </a:prstGeom>
        </p:spPr>
        <p:txBody>
          <a:bodyPr wrap="none">
            <a:spAutoFit/>
          </a:bodyPr>
          <a:lstStyle/>
          <a:p>
            <a:r>
              <a:rPr lang="en-US" sz="2000" dirty="0" smtClean="0">
                <a:latin typeface="Helvetica"/>
                <a:cs typeface="Helvetica"/>
              </a:rPr>
              <a:t>Skin and scales</a:t>
            </a:r>
          </a:p>
        </p:txBody>
      </p:sp>
      <p:sp>
        <p:nvSpPr>
          <p:cNvPr id="8" name="Rectangle 7"/>
          <p:cNvSpPr/>
          <p:nvPr/>
        </p:nvSpPr>
        <p:spPr>
          <a:xfrm>
            <a:off x="4985061" y="1580490"/>
            <a:ext cx="930688" cy="400110"/>
          </a:xfrm>
          <a:prstGeom prst="rect">
            <a:avLst/>
          </a:prstGeom>
        </p:spPr>
        <p:txBody>
          <a:bodyPr wrap="none">
            <a:spAutoFit/>
          </a:bodyPr>
          <a:lstStyle/>
          <a:p>
            <a:r>
              <a:rPr lang="en-US" sz="2000" dirty="0" smtClean="0">
                <a:latin typeface="Helvetica"/>
                <a:cs typeface="Helvetica"/>
              </a:rPr>
              <a:t>Tissue</a:t>
            </a:r>
          </a:p>
        </p:txBody>
      </p:sp>
      <p:sp>
        <p:nvSpPr>
          <p:cNvPr id="10" name="Rectangle 9"/>
          <p:cNvSpPr/>
          <p:nvPr/>
        </p:nvSpPr>
        <p:spPr>
          <a:xfrm>
            <a:off x="7669056" y="3963607"/>
            <a:ext cx="1474944" cy="1015663"/>
          </a:xfrm>
          <a:prstGeom prst="rect">
            <a:avLst/>
          </a:prstGeom>
        </p:spPr>
        <p:txBody>
          <a:bodyPr wrap="square">
            <a:spAutoFit/>
          </a:bodyPr>
          <a:lstStyle/>
          <a:p>
            <a:r>
              <a:rPr lang="en-US" sz="2000" dirty="0" smtClean="0">
                <a:latin typeface="Helvetica"/>
                <a:cs typeface="Helvetica"/>
              </a:rPr>
              <a:t>Free DNA / </a:t>
            </a:r>
          </a:p>
          <a:p>
            <a:r>
              <a:rPr lang="en-US" sz="2000" dirty="0" smtClean="0">
                <a:latin typeface="Helvetica"/>
                <a:cs typeface="Helvetica"/>
              </a:rPr>
              <a:t>RNA / Proteins</a:t>
            </a:r>
          </a:p>
        </p:txBody>
      </p:sp>
      <p:sp>
        <p:nvSpPr>
          <p:cNvPr id="11" name="Rectangle 10"/>
          <p:cNvSpPr/>
          <p:nvPr/>
        </p:nvSpPr>
        <p:spPr>
          <a:xfrm>
            <a:off x="3937481" y="5647402"/>
            <a:ext cx="2023611" cy="400110"/>
          </a:xfrm>
          <a:prstGeom prst="rect">
            <a:avLst/>
          </a:prstGeom>
        </p:spPr>
        <p:txBody>
          <a:bodyPr wrap="none">
            <a:spAutoFit/>
          </a:bodyPr>
          <a:lstStyle/>
          <a:p>
            <a:r>
              <a:rPr lang="en-US" sz="2000" dirty="0" smtClean="0">
                <a:latin typeface="Helvetica"/>
                <a:cs typeface="Helvetica"/>
              </a:rPr>
              <a:t>Metabolic waste</a:t>
            </a:r>
          </a:p>
        </p:txBody>
      </p:sp>
    </p:spTree>
    <p:custDataLst>
      <p:tags r:id="rId1"/>
    </p:custDataLst>
    <p:extLst>
      <p:ext uri="{BB962C8B-B14F-4D97-AF65-F5344CB8AC3E}">
        <p14:creationId xmlns:p14="http://schemas.microsoft.com/office/powerpoint/2010/main" val="47059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75000"/>
                  </a:schemeClr>
                </a:solidFill>
              </a:rPr>
              <a:t>Relevant ‘</a:t>
            </a:r>
            <a:r>
              <a:rPr lang="en-US" dirty="0" err="1" smtClean="0">
                <a:solidFill>
                  <a:schemeClr val="tx1">
                    <a:lumMod val="75000"/>
                  </a:schemeClr>
                </a:solidFill>
              </a:rPr>
              <a:t>omics</a:t>
            </a:r>
            <a:endParaRPr lang="en-US" dirty="0">
              <a:solidFill>
                <a:schemeClr val="tx1">
                  <a:lumMod val="75000"/>
                </a:schemeClr>
              </a:solidFill>
            </a:endParaRPr>
          </a:p>
        </p:txBody>
      </p:sp>
      <p:sp>
        <p:nvSpPr>
          <p:cNvPr id="3" name="Content Placeholder 2"/>
          <p:cNvSpPr>
            <a:spLocks noGrp="1"/>
          </p:cNvSpPr>
          <p:nvPr>
            <p:ph idx="1"/>
          </p:nvPr>
        </p:nvSpPr>
        <p:spPr>
          <a:xfrm>
            <a:off x="457200" y="1600200"/>
            <a:ext cx="8229600" cy="852055"/>
          </a:xfrm>
        </p:spPr>
        <p:txBody>
          <a:bodyPr>
            <a:normAutofit/>
          </a:bodyPr>
          <a:lstStyle/>
          <a:p>
            <a:pPr marL="0" indent="0" algn="ctr">
              <a:buNone/>
            </a:pPr>
            <a:r>
              <a:rPr lang="en-US" sz="4000" dirty="0" smtClean="0"/>
              <a:t>DNA </a:t>
            </a:r>
            <a:r>
              <a:rPr lang="en-US" sz="4000" dirty="0" smtClean="0">
                <a:sym typeface="Wingdings"/>
              </a:rPr>
              <a:t></a:t>
            </a:r>
            <a:r>
              <a:rPr lang="en-US" sz="4000" dirty="0" smtClean="0"/>
              <a:t> RNA </a:t>
            </a:r>
            <a:r>
              <a:rPr lang="en-US" sz="4000" dirty="0">
                <a:sym typeface="Wingdings"/>
              </a:rPr>
              <a:t></a:t>
            </a:r>
            <a:r>
              <a:rPr lang="en-US" sz="4000" dirty="0" smtClean="0"/>
              <a:t> Protein</a:t>
            </a:r>
            <a:endParaRPr lang="en-US" sz="4000" dirty="0"/>
          </a:p>
        </p:txBody>
      </p:sp>
      <p:cxnSp>
        <p:nvCxnSpPr>
          <p:cNvPr id="7" name="Straight Arrow Connector 6"/>
          <p:cNvCxnSpPr/>
          <p:nvPr/>
        </p:nvCxnSpPr>
        <p:spPr>
          <a:xfrm flipV="1">
            <a:off x="5306291" y="2313709"/>
            <a:ext cx="900545" cy="955964"/>
          </a:xfrm>
          <a:prstGeom prst="straightConnector1">
            <a:avLst/>
          </a:prstGeom>
          <a:ln>
            <a:solidFill>
              <a:schemeClr val="tx2">
                <a:lumMod val="7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394360" y="2313709"/>
            <a:ext cx="900545" cy="955964"/>
          </a:xfrm>
          <a:prstGeom prst="straightConnector1">
            <a:avLst/>
          </a:prstGeom>
          <a:ln>
            <a:solidFill>
              <a:schemeClr val="tx2">
                <a:lumMod val="7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676399" y="2313709"/>
            <a:ext cx="900545" cy="955964"/>
          </a:xfrm>
          <a:prstGeom prst="straightConnector1">
            <a:avLst/>
          </a:prstGeom>
          <a:ln>
            <a:solidFill>
              <a:schemeClr val="tx2">
                <a:lumMod val="7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8409" y="3408219"/>
            <a:ext cx="1114408" cy="369332"/>
          </a:xfrm>
          <a:prstGeom prst="rect">
            <a:avLst/>
          </a:prstGeom>
          <a:noFill/>
        </p:spPr>
        <p:txBody>
          <a:bodyPr wrap="none" rtlCol="0">
            <a:spAutoFit/>
          </a:bodyPr>
          <a:lstStyle/>
          <a:p>
            <a:r>
              <a:rPr lang="en-US" dirty="0" smtClean="0"/>
              <a:t>Genomics</a:t>
            </a:r>
            <a:endParaRPr lang="en-US" dirty="0"/>
          </a:p>
        </p:txBody>
      </p:sp>
      <p:sp>
        <p:nvSpPr>
          <p:cNvPr id="11" name="TextBox 10"/>
          <p:cNvSpPr txBox="1"/>
          <p:nvPr/>
        </p:nvSpPr>
        <p:spPr>
          <a:xfrm>
            <a:off x="2641311" y="3408219"/>
            <a:ext cx="1653594" cy="369332"/>
          </a:xfrm>
          <a:prstGeom prst="rect">
            <a:avLst/>
          </a:prstGeom>
          <a:noFill/>
        </p:spPr>
        <p:txBody>
          <a:bodyPr wrap="none" rtlCol="0">
            <a:spAutoFit/>
          </a:bodyPr>
          <a:lstStyle/>
          <a:p>
            <a:r>
              <a:rPr lang="en-US" smtClean="0"/>
              <a:t>Transcriptomics</a:t>
            </a:r>
            <a:endParaRPr lang="en-US" dirty="0"/>
          </a:p>
        </p:txBody>
      </p:sp>
      <p:sp>
        <p:nvSpPr>
          <p:cNvPr id="12" name="TextBox 11"/>
          <p:cNvSpPr txBox="1"/>
          <p:nvPr/>
        </p:nvSpPr>
        <p:spPr>
          <a:xfrm>
            <a:off x="4687179" y="3408219"/>
            <a:ext cx="1238224" cy="369332"/>
          </a:xfrm>
          <a:prstGeom prst="rect">
            <a:avLst/>
          </a:prstGeom>
          <a:noFill/>
        </p:spPr>
        <p:txBody>
          <a:bodyPr wrap="none" rtlCol="0">
            <a:spAutoFit/>
          </a:bodyPr>
          <a:lstStyle/>
          <a:p>
            <a:r>
              <a:rPr lang="en-US" smtClean="0"/>
              <a:t>Proteomics</a:t>
            </a:r>
            <a:endParaRPr lang="en-US" dirty="0"/>
          </a:p>
        </p:txBody>
      </p:sp>
      <p:sp>
        <p:nvSpPr>
          <p:cNvPr id="13" name="TextBox 12"/>
          <p:cNvSpPr txBox="1"/>
          <p:nvPr/>
        </p:nvSpPr>
        <p:spPr>
          <a:xfrm rot="2218989">
            <a:off x="1110917" y="4437080"/>
            <a:ext cx="2532296" cy="369332"/>
          </a:xfrm>
          <a:prstGeom prst="rect">
            <a:avLst/>
          </a:prstGeom>
          <a:noFill/>
        </p:spPr>
        <p:txBody>
          <a:bodyPr wrap="none" rtlCol="0">
            <a:spAutoFit/>
          </a:bodyPr>
          <a:lstStyle/>
          <a:p>
            <a:r>
              <a:rPr lang="en-US" dirty="0">
                <a:solidFill>
                  <a:schemeClr val="tx1">
                    <a:lumMod val="75000"/>
                  </a:schemeClr>
                </a:solidFill>
              </a:rPr>
              <a:t>What genes are present</a:t>
            </a:r>
            <a:r>
              <a:rPr lang="en-US" dirty="0" smtClean="0">
                <a:solidFill>
                  <a:schemeClr val="tx1">
                    <a:lumMod val="75000"/>
                  </a:schemeClr>
                </a:solidFill>
              </a:rPr>
              <a:t>?</a:t>
            </a:r>
            <a:endParaRPr lang="en-US" dirty="0">
              <a:solidFill>
                <a:schemeClr val="tx1">
                  <a:lumMod val="75000"/>
                </a:schemeClr>
              </a:solidFill>
            </a:endParaRPr>
          </a:p>
        </p:txBody>
      </p:sp>
      <p:sp>
        <p:nvSpPr>
          <p:cNvPr id="14" name="TextBox 13"/>
          <p:cNvSpPr txBox="1"/>
          <p:nvPr/>
        </p:nvSpPr>
        <p:spPr>
          <a:xfrm rot="2218989">
            <a:off x="3111787" y="4502086"/>
            <a:ext cx="2758512" cy="369332"/>
          </a:xfrm>
          <a:prstGeom prst="rect">
            <a:avLst/>
          </a:prstGeom>
          <a:noFill/>
        </p:spPr>
        <p:txBody>
          <a:bodyPr wrap="none" rtlCol="0">
            <a:spAutoFit/>
          </a:bodyPr>
          <a:lstStyle/>
          <a:p>
            <a:r>
              <a:rPr lang="en-US" dirty="0">
                <a:solidFill>
                  <a:schemeClr val="tx1">
                    <a:lumMod val="75000"/>
                  </a:schemeClr>
                </a:solidFill>
              </a:rPr>
              <a:t>What genes are </a:t>
            </a:r>
            <a:r>
              <a:rPr lang="en-US" dirty="0" smtClean="0">
                <a:solidFill>
                  <a:schemeClr val="tx1">
                    <a:lumMod val="75000"/>
                  </a:schemeClr>
                </a:solidFill>
              </a:rPr>
              <a:t>expressed?</a:t>
            </a:r>
            <a:endParaRPr lang="en-US" dirty="0">
              <a:solidFill>
                <a:schemeClr val="tx1">
                  <a:lumMod val="75000"/>
                </a:schemeClr>
              </a:solidFill>
            </a:endParaRPr>
          </a:p>
        </p:txBody>
      </p:sp>
      <p:sp>
        <p:nvSpPr>
          <p:cNvPr id="15" name="TextBox 14"/>
          <p:cNvSpPr txBox="1"/>
          <p:nvPr/>
        </p:nvSpPr>
        <p:spPr>
          <a:xfrm rot="2218989">
            <a:off x="5121652" y="4556628"/>
            <a:ext cx="2939844" cy="369332"/>
          </a:xfrm>
          <a:prstGeom prst="rect">
            <a:avLst/>
          </a:prstGeom>
          <a:noFill/>
        </p:spPr>
        <p:txBody>
          <a:bodyPr wrap="none" rtlCol="0">
            <a:spAutoFit/>
          </a:bodyPr>
          <a:lstStyle/>
          <a:p>
            <a:r>
              <a:rPr lang="en-US" dirty="0">
                <a:solidFill>
                  <a:schemeClr val="tx1">
                    <a:lumMod val="75000"/>
                  </a:schemeClr>
                </a:solidFill>
              </a:rPr>
              <a:t>What </a:t>
            </a:r>
            <a:r>
              <a:rPr lang="en-US" dirty="0" smtClean="0">
                <a:solidFill>
                  <a:schemeClr val="tx1">
                    <a:lumMod val="75000"/>
                  </a:schemeClr>
                </a:solidFill>
              </a:rPr>
              <a:t>proteins are produced?</a:t>
            </a:r>
            <a:endParaRPr lang="en-US" dirty="0">
              <a:solidFill>
                <a:schemeClr val="tx1">
                  <a:lumMod val="75000"/>
                </a:schemeClr>
              </a:solidFill>
            </a:endParaRPr>
          </a:p>
        </p:txBody>
      </p:sp>
    </p:spTree>
    <p:extLst>
      <p:ext uri="{BB962C8B-B14F-4D97-AF65-F5344CB8AC3E}">
        <p14:creationId xmlns:p14="http://schemas.microsoft.com/office/powerpoint/2010/main" val="2027907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336473" cy="852055"/>
          </a:xfrm>
        </p:spPr>
        <p:txBody>
          <a:bodyPr>
            <a:normAutofit/>
          </a:bodyPr>
          <a:lstStyle/>
          <a:p>
            <a:pPr marL="0" indent="0" algn="ctr">
              <a:buNone/>
            </a:pPr>
            <a:r>
              <a:rPr lang="en-US" sz="4000" smtClean="0"/>
              <a:t>DNA</a:t>
            </a:r>
            <a:endParaRPr lang="en-US" sz="4000" dirty="0"/>
          </a:p>
        </p:txBody>
      </p:sp>
      <p:cxnSp>
        <p:nvCxnSpPr>
          <p:cNvPr id="9" name="Straight Arrow Connector 8"/>
          <p:cNvCxnSpPr/>
          <p:nvPr/>
        </p:nvCxnSpPr>
        <p:spPr>
          <a:xfrm flipV="1">
            <a:off x="1676399" y="2313709"/>
            <a:ext cx="900545" cy="955964"/>
          </a:xfrm>
          <a:prstGeom prst="straightConnector1">
            <a:avLst/>
          </a:prstGeom>
          <a:ln>
            <a:solidFill>
              <a:schemeClr val="tx2">
                <a:lumMod val="7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8409" y="3408219"/>
            <a:ext cx="1114408" cy="369332"/>
          </a:xfrm>
          <a:prstGeom prst="rect">
            <a:avLst/>
          </a:prstGeom>
          <a:noFill/>
        </p:spPr>
        <p:txBody>
          <a:bodyPr wrap="none" rtlCol="0">
            <a:spAutoFit/>
          </a:bodyPr>
          <a:lstStyle/>
          <a:p>
            <a:r>
              <a:rPr lang="en-US" dirty="0" smtClean="0"/>
              <a:t>Genomics</a:t>
            </a:r>
            <a:endParaRPr lang="en-US" dirty="0"/>
          </a:p>
        </p:txBody>
      </p:sp>
      <p:sp>
        <p:nvSpPr>
          <p:cNvPr id="13" name="TextBox 12"/>
          <p:cNvSpPr txBox="1"/>
          <p:nvPr/>
        </p:nvSpPr>
        <p:spPr>
          <a:xfrm rot="2218989">
            <a:off x="1110917" y="4437080"/>
            <a:ext cx="2532296" cy="369332"/>
          </a:xfrm>
          <a:prstGeom prst="rect">
            <a:avLst/>
          </a:prstGeom>
          <a:noFill/>
        </p:spPr>
        <p:txBody>
          <a:bodyPr wrap="none" rtlCol="0">
            <a:spAutoFit/>
          </a:bodyPr>
          <a:lstStyle/>
          <a:p>
            <a:r>
              <a:rPr lang="en-US" dirty="0">
                <a:solidFill>
                  <a:schemeClr val="tx1">
                    <a:lumMod val="75000"/>
                  </a:schemeClr>
                </a:solidFill>
              </a:rPr>
              <a:t>What genes are present</a:t>
            </a:r>
            <a:r>
              <a:rPr lang="en-US" dirty="0" smtClean="0">
                <a:solidFill>
                  <a:schemeClr val="tx1">
                    <a:lumMod val="75000"/>
                  </a:schemeClr>
                </a:solidFill>
              </a:rPr>
              <a:t>?</a:t>
            </a:r>
            <a:endParaRPr lang="en-US" dirty="0">
              <a:solidFill>
                <a:schemeClr val="tx1">
                  <a:lumMod val="75000"/>
                </a:schemeClr>
              </a:solidFill>
            </a:endParaRPr>
          </a:p>
        </p:txBody>
      </p:sp>
      <p:sp>
        <p:nvSpPr>
          <p:cNvPr id="4" name="Title 3"/>
          <p:cNvSpPr>
            <a:spLocks noGrp="1"/>
          </p:cNvSpPr>
          <p:nvPr>
            <p:ph type="title"/>
          </p:nvPr>
        </p:nvSpPr>
        <p:spPr/>
        <p:txBody>
          <a:bodyPr/>
          <a:lstStyle/>
          <a:p>
            <a:endParaRPr lang="en-US"/>
          </a:p>
        </p:txBody>
      </p:sp>
      <p:sp>
        <p:nvSpPr>
          <p:cNvPr id="5" name="TextBox 4"/>
          <p:cNvSpPr txBox="1"/>
          <p:nvPr/>
        </p:nvSpPr>
        <p:spPr>
          <a:xfrm>
            <a:off x="3395503" y="3846826"/>
            <a:ext cx="5702715" cy="2308324"/>
          </a:xfrm>
          <a:prstGeom prst="rect">
            <a:avLst/>
          </a:prstGeom>
          <a:noFill/>
        </p:spPr>
        <p:txBody>
          <a:bodyPr wrap="none" rtlCol="0">
            <a:spAutoFit/>
          </a:bodyPr>
          <a:lstStyle/>
          <a:p>
            <a:r>
              <a:rPr lang="en-US" dirty="0" smtClean="0"/>
              <a:t>Diagnostic</a:t>
            </a:r>
          </a:p>
          <a:p>
            <a:r>
              <a:rPr lang="en-US" dirty="0"/>
              <a:t>	</a:t>
            </a:r>
            <a:r>
              <a:rPr lang="en-US" dirty="0" smtClean="0"/>
              <a:t>Which species are present/absent?</a:t>
            </a:r>
          </a:p>
          <a:p>
            <a:r>
              <a:rPr lang="en-US" dirty="0"/>
              <a:t>	</a:t>
            </a:r>
            <a:r>
              <a:rPr lang="en-US" dirty="0" smtClean="0"/>
              <a:t>Which species characterize “good” vs. “bad” habitats?</a:t>
            </a:r>
          </a:p>
          <a:p>
            <a:r>
              <a:rPr lang="en-US" dirty="0"/>
              <a:t>	</a:t>
            </a:r>
            <a:r>
              <a:rPr lang="en-US" dirty="0" smtClean="0"/>
              <a:t>Where/when does a species congregate?</a:t>
            </a:r>
          </a:p>
          <a:p>
            <a:r>
              <a:rPr lang="en-US" dirty="0"/>
              <a:t>	</a:t>
            </a:r>
            <a:endParaRPr lang="en-US" dirty="0" smtClean="0"/>
          </a:p>
          <a:p>
            <a:r>
              <a:rPr lang="en-US" dirty="0" smtClean="0"/>
              <a:t>Functional</a:t>
            </a:r>
          </a:p>
          <a:p>
            <a:r>
              <a:rPr lang="en-US" dirty="0"/>
              <a:t>	</a:t>
            </a:r>
            <a:r>
              <a:rPr lang="en-US" dirty="0" smtClean="0"/>
              <a:t>Are genetic pathways in place to fix carbon?</a:t>
            </a:r>
          </a:p>
          <a:p>
            <a:r>
              <a:rPr lang="en-US" dirty="0"/>
              <a:t>	</a:t>
            </a:r>
            <a:r>
              <a:rPr lang="en-US" dirty="0" smtClean="0"/>
              <a:t>Are complementary / competitive functions present?</a:t>
            </a:r>
            <a:endParaRPr lang="en-US" dirty="0"/>
          </a:p>
        </p:txBody>
      </p:sp>
    </p:spTree>
    <p:extLst>
      <p:ext uri="{BB962C8B-B14F-4D97-AF65-F5344CB8AC3E}">
        <p14:creationId xmlns:p14="http://schemas.microsoft.com/office/powerpoint/2010/main" val="29242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117" y="194267"/>
            <a:ext cx="7060375" cy="1143000"/>
          </a:xfrm>
        </p:spPr>
        <p:txBody>
          <a:bodyPr>
            <a:normAutofit/>
          </a:bodyPr>
          <a:lstStyle/>
          <a:p>
            <a:r>
              <a:rPr lang="en-US" sz="3800" dirty="0" smtClean="0">
                <a:latin typeface="Calibri" charset="0"/>
                <a:ea typeface="Calibri" charset="0"/>
                <a:cs typeface="Calibri" charset="0"/>
              </a:rPr>
              <a:t>DNA as a Sampling Tool</a:t>
            </a:r>
            <a:endParaRPr lang="en-US" sz="3800" dirty="0">
              <a:latin typeface="Calibri" charset="0"/>
              <a:ea typeface="Calibri" charset="0"/>
              <a:cs typeface="Calibri" charset="0"/>
            </a:endParaRPr>
          </a:p>
        </p:txBody>
      </p:sp>
      <p:sp>
        <p:nvSpPr>
          <p:cNvPr id="3" name="Content Placeholder 2"/>
          <p:cNvSpPr>
            <a:spLocks noGrp="1"/>
          </p:cNvSpPr>
          <p:nvPr>
            <p:ph idx="1"/>
          </p:nvPr>
        </p:nvSpPr>
        <p:spPr>
          <a:xfrm>
            <a:off x="129114" y="1809566"/>
            <a:ext cx="2713184" cy="588101"/>
          </a:xfrm>
        </p:spPr>
        <p:txBody>
          <a:bodyPr>
            <a:normAutofit fontScale="85000" lnSpcReduction="10000"/>
          </a:bodyPr>
          <a:lstStyle/>
          <a:p>
            <a:pPr marL="0" indent="0">
              <a:buNone/>
            </a:pPr>
            <a:r>
              <a:rPr lang="en-US" sz="2800" dirty="0" smtClean="0">
                <a:latin typeface="Helvetica"/>
                <a:cs typeface="Helvetica"/>
              </a:rPr>
              <a:t>From microbes</a:t>
            </a:r>
            <a:r>
              <a:rPr lang="mr-IN" sz="2800" dirty="0" smtClean="0">
                <a:latin typeface="Helvetica"/>
                <a:cs typeface="Helvetica"/>
              </a:rPr>
              <a:t>…</a:t>
            </a:r>
            <a:endParaRPr lang="en-US" sz="2800" dirty="0" smtClean="0">
              <a:latin typeface="Helvetica"/>
              <a:cs typeface="Helvetica"/>
            </a:endParaRPr>
          </a:p>
        </p:txBody>
      </p:sp>
      <p:pic>
        <p:nvPicPr>
          <p:cNvPr id="8" name="Picture 7" descr="Screen Shot 2013-03-29 at 2.13.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6989" y="1697899"/>
            <a:ext cx="5923491" cy="811437"/>
          </a:xfrm>
          <a:prstGeom prst="rect">
            <a:avLst/>
          </a:prstGeom>
        </p:spPr>
      </p:pic>
      <p:pic>
        <p:nvPicPr>
          <p:cNvPr id="2050" name="Picture 2" descr="mage result for or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153" y="3063067"/>
            <a:ext cx="4715162" cy="312818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29114" y="4688014"/>
            <a:ext cx="2713184" cy="5881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Helvetica"/>
                <a:cs typeface="Helvetica"/>
              </a:rPr>
              <a:t>To killer whales</a:t>
            </a:r>
            <a:endParaRPr lang="en-US" sz="2400" dirty="0" smtClean="0">
              <a:latin typeface="Helvetica"/>
              <a:cs typeface="Helvetica"/>
            </a:endParaRPr>
          </a:p>
        </p:txBody>
      </p:sp>
    </p:spTree>
    <p:extLst>
      <p:ext uri="{BB962C8B-B14F-4D97-AF65-F5344CB8AC3E}">
        <p14:creationId xmlns:p14="http://schemas.microsoft.com/office/powerpoint/2010/main" val="203972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218"/>
            <a:ext cx="8229600" cy="1143000"/>
          </a:xfrm>
        </p:spPr>
        <p:txBody>
          <a:bodyPr>
            <a:normAutofit/>
          </a:bodyPr>
          <a:lstStyle/>
          <a:p>
            <a:r>
              <a:rPr lang="en-US" sz="3800" dirty="0" smtClean="0">
                <a:latin typeface="Calibri" charset="0"/>
                <a:ea typeface="Calibri" charset="0"/>
                <a:cs typeface="Calibri" charset="0"/>
              </a:rPr>
              <a:t>Two </a:t>
            </a:r>
            <a:r>
              <a:rPr lang="en-US" sz="3800" dirty="0" err="1" smtClean="0">
                <a:latin typeface="Calibri" charset="0"/>
                <a:ea typeface="Calibri" charset="0"/>
                <a:cs typeface="Calibri" charset="0"/>
              </a:rPr>
              <a:t>eDNA</a:t>
            </a:r>
            <a:r>
              <a:rPr lang="en-US" sz="3800" dirty="0" smtClean="0">
                <a:latin typeface="Calibri" charset="0"/>
                <a:ea typeface="Calibri" charset="0"/>
                <a:cs typeface="Calibri" charset="0"/>
              </a:rPr>
              <a:t> techniques</a:t>
            </a:r>
            <a:endParaRPr lang="en-US" sz="3800" dirty="0">
              <a:latin typeface="Calibri" charset="0"/>
              <a:ea typeface="Calibri" charset="0"/>
              <a:cs typeface="Calibri" charset="0"/>
            </a:endParaRPr>
          </a:p>
        </p:txBody>
      </p:sp>
      <p:sp>
        <p:nvSpPr>
          <p:cNvPr id="3" name="Content Placeholder 2"/>
          <p:cNvSpPr>
            <a:spLocks noGrp="1"/>
          </p:cNvSpPr>
          <p:nvPr>
            <p:ph idx="1"/>
          </p:nvPr>
        </p:nvSpPr>
        <p:spPr>
          <a:xfrm>
            <a:off x="457200" y="1600200"/>
            <a:ext cx="5015345" cy="4525963"/>
          </a:xfrm>
        </p:spPr>
        <p:txBody>
          <a:bodyPr/>
          <a:lstStyle/>
          <a:p>
            <a:r>
              <a:rPr lang="en-US" dirty="0" smtClean="0"/>
              <a:t>Quantitative PCR (</a:t>
            </a:r>
            <a:r>
              <a:rPr lang="en-US" dirty="0" err="1" smtClean="0"/>
              <a:t>qPCR</a:t>
            </a:r>
            <a:r>
              <a:rPr lang="en-US" dirty="0" smtClean="0"/>
              <a:t>)</a:t>
            </a:r>
          </a:p>
          <a:p>
            <a:pPr lvl="1"/>
            <a:r>
              <a:rPr lang="en-US" dirty="0" smtClean="0"/>
              <a:t>One species at a time</a:t>
            </a:r>
          </a:p>
          <a:p>
            <a:pPr lvl="1"/>
            <a:r>
              <a:rPr lang="en-US" dirty="0" smtClean="0"/>
              <a:t>Quantitative</a:t>
            </a:r>
          </a:p>
          <a:p>
            <a:endParaRPr lang="en-US" dirty="0" smtClean="0"/>
          </a:p>
          <a:p>
            <a:r>
              <a:rPr lang="en-US" dirty="0" smtClean="0"/>
              <a:t>Sequencing</a:t>
            </a:r>
            <a:endParaRPr lang="en-US" dirty="0" smtClean="0"/>
          </a:p>
          <a:p>
            <a:pPr lvl="1"/>
            <a:r>
              <a:rPr lang="en-US" dirty="0" smtClean="0"/>
              <a:t>Hundreds/thousands of </a:t>
            </a:r>
            <a:r>
              <a:rPr lang="en-US" dirty="0" smtClean="0"/>
              <a:t>species at </a:t>
            </a:r>
            <a:r>
              <a:rPr lang="en-US" dirty="0" smtClean="0"/>
              <a:t>a time</a:t>
            </a:r>
          </a:p>
          <a:p>
            <a:pPr lvl="1"/>
            <a:r>
              <a:rPr lang="en-US" dirty="0" smtClean="0"/>
              <a:t>Less quantitative</a:t>
            </a:r>
            <a:endParaRPr lang="en-US" dirty="0"/>
          </a:p>
        </p:txBody>
      </p:sp>
      <p:pic>
        <p:nvPicPr>
          <p:cNvPr id="3074" name="Picture 2" descr="mage result for chinook sal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701" y="1288588"/>
            <a:ext cx="3217790" cy="21313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puget sound food web"/>
          <p:cNvPicPr>
            <a:picLocks noChangeAspect="1" noChangeArrowheads="1"/>
          </p:cNvPicPr>
          <p:nvPr/>
        </p:nvPicPr>
        <p:blipFill rotWithShape="1">
          <a:blip r:embed="rId3">
            <a:extLst>
              <a:ext uri="{28A0092B-C50C-407E-A947-70E740481C1C}">
                <a14:useLocalDpi xmlns:a14="http://schemas.microsoft.com/office/drawing/2010/main" val="0"/>
              </a:ext>
            </a:extLst>
          </a:blip>
          <a:srcRect l="15649" t="9023" r="17460" b="6684"/>
          <a:stretch/>
        </p:blipFill>
        <p:spPr bwMode="auto">
          <a:xfrm>
            <a:off x="5593701" y="3602481"/>
            <a:ext cx="3217790" cy="313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2"/>
            <a:ext cx="8229600" cy="1143000"/>
          </a:xfrm>
        </p:spPr>
        <p:txBody>
          <a:bodyPr>
            <a:normAutofit/>
          </a:bodyPr>
          <a:lstStyle/>
          <a:p>
            <a:r>
              <a:rPr lang="en-US" sz="3800" dirty="0" smtClean="0">
                <a:latin typeface="Helvetica"/>
                <a:cs typeface="Helvetica"/>
              </a:rPr>
              <a:t>Sequencing costs</a:t>
            </a:r>
            <a:endParaRPr lang="en-US" sz="3800" dirty="0">
              <a:latin typeface="Helvetica"/>
              <a:cs typeface="Helvetica"/>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2672" y="904009"/>
            <a:ext cx="7938655" cy="5953991"/>
          </a:xfrm>
          <a:prstGeom prst="rect">
            <a:avLst/>
          </a:prstGeom>
        </p:spPr>
      </p:pic>
    </p:spTree>
    <p:extLst>
      <p:ext uri="{BB962C8B-B14F-4D97-AF65-F5344CB8AC3E}">
        <p14:creationId xmlns:p14="http://schemas.microsoft.com/office/powerpoint/2010/main" val="40306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48" y="274638"/>
            <a:ext cx="8229600" cy="924806"/>
          </a:xfrm>
        </p:spPr>
        <p:txBody>
          <a:bodyPr>
            <a:normAutofit/>
          </a:bodyPr>
          <a:lstStyle/>
          <a:p>
            <a:r>
              <a:rPr lang="en-US" sz="4000" dirty="0" err="1" smtClean="0">
                <a:latin typeface="Helvetica"/>
                <a:cs typeface="Helvetica"/>
              </a:rPr>
              <a:t>eDNA</a:t>
            </a:r>
            <a:r>
              <a:rPr lang="en-US" sz="4000" dirty="0" smtClean="0">
                <a:latin typeface="Helvetica"/>
                <a:cs typeface="Helvetica"/>
              </a:rPr>
              <a:t> workflow</a:t>
            </a:r>
            <a:endParaRPr lang="en-US" sz="4000" dirty="0">
              <a:latin typeface="Helvetica"/>
              <a:cs typeface="Helvetica"/>
            </a:endParaRPr>
          </a:p>
        </p:txBody>
      </p:sp>
      <p:pic>
        <p:nvPicPr>
          <p:cNvPr id="4" name="Picture 3" descr="IMG_0406.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6522" y="2240745"/>
            <a:ext cx="1538576" cy="1828331"/>
          </a:xfrm>
          <a:prstGeom prst="rect">
            <a:avLst/>
          </a:prstGeom>
        </p:spPr>
      </p:pic>
      <p:sp>
        <p:nvSpPr>
          <p:cNvPr id="5" name="TextBox 4"/>
          <p:cNvSpPr txBox="1"/>
          <p:nvPr/>
        </p:nvSpPr>
        <p:spPr>
          <a:xfrm>
            <a:off x="649822" y="4231255"/>
            <a:ext cx="1779754" cy="369332"/>
          </a:xfrm>
          <a:prstGeom prst="rect">
            <a:avLst/>
          </a:prstGeom>
          <a:noFill/>
        </p:spPr>
        <p:txBody>
          <a:bodyPr wrap="none" rtlCol="0">
            <a:spAutoFit/>
          </a:bodyPr>
          <a:lstStyle/>
          <a:p>
            <a:r>
              <a:rPr lang="en-US" dirty="0" smtClean="0">
                <a:latin typeface="Helvetica"/>
                <a:cs typeface="Helvetica"/>
              </a:rPr>
              <a:t>Water sampling</a:t>
            </a:r>
            <a:endParaRPr lang="en-US" dirty="0">
              <a:latin typeface="Helvetica"/>
              <a:cs typeface="Helvetica"/>
            </a:endParaRPr>
          </a:p>
        </p:txBody>
      </p:sp>
      <p:pic>
        <p:nvPicPr>
          <p:cNvPr id="6" name="Picture 5" descr="IMG_012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0690" y="2887120"/>
            <a:ext cx="1501507" cy="1126131"/>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10883" y="3110450"/>
            <a:ext cx="1303179" cy="951075"/>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165548">
            <a:off x="5631554" y="2868425"/>
            <a:ext cx="400588" cy="1021758"/>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43488" y="4947368"/>
            <a:ext cx="1670574" cy="1247971"/>
          </a:xfrm>
          <a:prstGeom prst="rect">
            <a:avLst/>
          </a:prstGeom>
        </p:spPr>
      </p:pic>
      <p:sp>
        <p:nvSpPr>
          <p:cNvPr id="12" name="Right Arrow 11"/>
          <p:cNvSpPr/>
          <p:nvPr/>
        </p:nvSpPr>
        <p:spPr>
          <a:xfrm>
            <a:off x="2468482" y="3244116"/>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945868" y="4209583"/>
            <a:ext cx="1664225" cy="369332"/>
          </a:xfrm>
          <a:prstGeom prst="rect">
            <a:avLst/>
          </a:prstGeom>
          <a:noFill/>
        </p:spPr>
        <p:txBody>
          <a:bodyPr wrap="none" rtlCol="0">
            <a:spAutoFit/>
          </a:bodyPr>
          <a:lstStyle/>
          <a:p>
            <a:r>
              <a:rPr lang="en-US" dirty="0" smtClean="0">
                <a:latin typeface="Helvetica"/>
                <a:cs typeface="Helvetica"/>
              </a:rPr>
              <a:t>Water filtration</a:t>
            </a:r>
            <a:endParaRPr lang="en-US" dirty="0">
              <a:latin typeface="Helvetica"/>
              <a:cs typeface="Helvetica"/>
            </a:endParaRPr>
          </a:p>
        </p:txBody>
      </p:sp>
      <p:sp>
        <p:nvSpPr>
          <p:cNvPr id="14" name="Right Arrow 13"/>
          <p:cNvSpPr/>
          <p:nvPr/>
        </p:nvSpPr>
        <p:spPr>
          <a:xfrm>
            <a:off x="4839468" y="3193087"/>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095764" y="4059417"/>
            <a:ext cx="1277855" cy="646331"/>
          </a:xfrm>
          <a:prstGeom prst="rect">
            <a:avLst/>
          </a:prstGeom>
          <a:noFill/>
        </p:spPr>
        <p:txBody>
          <a:bodyPr wrap="square" rtlCol="0">
            <a:spAutoFit/>
          </a:bodyPr>
          <a:lstStyle/>
          <a:p>
            <a:pPr algn="ctr"/>
            <a:r>
              <a:rPr lang="en-US" dirty="0" smtClean="0">
                <a:latin typeface="Helvetica"/>
                <a:cs typeface="Helvetica"/>
              </a:rPr>
              <a:t>DNA extraction</a:t>
            </a:r>
            <a:endParaRPr lang="en-US" dirty="0">
              <a:latin typeface="Helvetica"/>
              <a:cs typeface="Helvetica"/>
            </a:endParaRPr>
          </a:p>
        </p:txBody>
      </p:sp>
      <p:sp>
        <p:nvSpPr>
          <p:cNvPr id="16" name="TextBox 15"/>
          <p:cNvSpPr txBox="1"/>
          <p:nvPr/>
        </p:nvSpPr>
        <p:spPr>
          <a:xfrm>
            <a:off x="6964283" y="4095961"/>
            <a:ext cx="1804619" cy="369332"/>
          </a:xfrm>
          <a:prstGeom prst="rect">
            <a:avLst/>
          </a:prstGeom>
          <a:noFill/>
        </p:spPr>
        <p:txBody>
          <a:bodyPr wrap="square" rtlCol="0">
            <a:spAutoFit/>
          </a:bodyPr>
          <a:lstStyle/>
          <a:p>
            <a:pPr algn="ctr"/>
            <a:r>
              <a:rPr lang="en-US" dirty="0" smtClean="0">
                <a:latin typeface="Helvetica"/>
                <a:cs typeface="Helvetica"/>
              </a:rPr>
              <a:t>PCR</a:t>
            </a:r>
            <a:endParaRPr lang="en-US" dirty="0">
              <a:latin typeface="Helvetica"/>
              <a:cs typeface="Helvetica"/>
            </a:endParaRPr>
          </a:p>
        </p:txBody>
      </p:sp>
      <p:sp>
        <p:nvSpPr>
          <p:cNvPr id="17" name="TextBox 16"/>
          <p:cNvSpPr txBox="1"/>
          <p:nvPr/>
        </p:nvSpPr>
        <p:spPr>
          <a:xfrm>
            <a:off x="6914366" y="6249463"/>
            <a:ext cx="1551390" cy="369332"/>
          </a:xfrm>
          <a:prstGeom prst="rect">
            <a:avLst/>
          </a:prstGeom>
          <a:noFill/>
        </p:spPr>
        <p:txBody>
          <a:bodyPr wrap="square" rtlCol="0">
            <a:spAutoFit/>
          </a:bodyPr>
          <a:lstStyle/>
          <a:p>
            <a:pPr algn="ctr"/>
            <a:r>
              <a:rPr lang="en-US" dirty="0" smtClean="0">
                <a:latin typeface="Helvetica"/>
                <a:cs typeface="Helvetica"/>
              </a:rPr>
              <a:t>Sequencing</a:t>
            </a:r>
            <a:endParaRPr lang="en-US" dirty="0">
              <a:latin typeface="Helvetica"/>
              <a:cs typeface="Helvetica"/>
            </a:endParaRPr>
          </a:p>
        </p:txBody>
      </p:sp>
      <p:sp>
        <p:nvSpPr>
          <p:cNvPr id="18" name="Right Arrow 17"/>
          <p:cNvSpPr/>
          <p:nvPr/>
        </p:nvSpPr>
        <p:spPr>
          <a:xfrm>
            <a:off x="6661317" y="3193087"/>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7675977" y="4567917"/>
            <a:ext cx="358617" cy="240455"/>
          </a:xfrm>
          <a:prstGeom prst="down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662456" y="5128335"/>
            <a:ext cx="2354023" cy="1189488"/>
          </a:xfrm>
          <a:prstGeom prst="rect">
            <a:avLst/>
          </a:prstGeom>
        </p:spPr>
      </p:pic>
      <p:sp>
        <p:nvSpPr>
          <p:cNvPr id="22" name="TextBox 21"/>
          <p:cNvSpPr txBox="1"/>
          <p:nvPr/>
        </p:nvSpPr>
        <p:spPr>
          <a:xfrm>
            <a:off x="3939903" y="6301690"/>
            <a:ext cx="1744308" cy="369332"/>
          </a:xfrm>
          <a:prstGeom prst="rect">
            <a:avLst/>
          </a:prstGeom>
          <a:noFill/>
        </p:spPr>
        <p:txBody>
          <a:bodyPr wrap="square" rtlCol="0">
            <a:spAutoFit/>
          </a:bodyPr>
          <a:lstStyle/>
          <a:p>
            <a:pPr algn="ctr"/>
            <a:r>
              <a:rPr lang="en-US" dirty="0" smtClean="0">
                <a:latin typeface="Helvetica"/>
                <a:cs typeface="Helvetica"/>
              </a:rPr>
              <a:t>Bioinformatic</a:t>
            </a:r>
            <a:r>
              <a:rPr lang="en-US" dirty="0">
                <a:latin typeface="Helvetica"/>
                <a:cs typeface="Helvetica"/>
              </a:rPr>
              <a:t>s</a:t>
            </a:r>
          </a:p>
        </p:txBody>
      </p:sp>
      <p:sp>
        <p:nvSpPr>
          <p:cNvPr id="23" name="Left Arrow 22"/>
          <p:cNvSpPr/>
          <p:nvPr/>
        </p:nvSpPr>
        <p:spPr>
          <a:xfrm>
            <a:off x="6368353" y="5486747"/>
            <a:ext cx="233691" cy="429410"/>
          </a:xfrm>
          <a:prstGeom prst="lef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Tree_file.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49822" y="4974776"/>
            <a:ext cx="2544273" cy="1245798"/>
          </a:xfrm>
          <a:prstGeom prst="rect">
            <a:avLst/>
          </a:prstGeom>
        </p:spPr>
      </p:pic>
      <p:sp>
        <p:nvSpPr>
          <p:cNvPr id="25" name="TextBox 24"/>
          <p:cNvSpPr txBox="1"/>
          <p:nvPr/>
        </p:nvSpPr>
        <p:spPr>
          <a:xfrm>
            <a:off x="678948" y="6257417"/>
            <a:ext cx="2454863" cy="369332"/>
          </a:xfrm>
          <a:prstGeom prst="rect">
            <a:avLst/>
          </a:prstGeom>
          <a:noFill/>
        </p:spPr>
        <p:txBody>
          <a:bodyPr wrap="square" rtlCol="0">
            <a:spAutoFit/>
          </a:bodyPr>
          <a:lstStyle/>
          <a:p>
            <a:pPr algn="ctr"/>
            <a:r>
              <a:rPr lang="en-US" dirty="0" smtClean="0">
                <a:latin typeface="Helvetica"/>
                <a:cs typeface="Helvetica"/>
              </a:rPr>
              <a:t>Taxonomic annotation</a:t>
            </a:r>
            <a:endParaRPr lang="en-US" dirty="0">
              <a:latin typeface="Helvetica"/>
              <a:cs typeface="Helvetica"/>
            </a:endParaRPr>
          </a:p>
        </p:txBody>
      </p:sp>
      <p:sp>
        <p:nvSpPr>
          <p:cNvPr id="26" name="Left Arrow 25"/>
          <p:cNvSpPr/>
          <p:nvPr/>
        </p:nvSpPr>
        <p:spPr>
          <a:xfrm>
            <a:off x="3295340" y="5486747"/>
            <a:ext cx="233691" cy="429410"/>
          </a:xfrm>
          <a:prstGeom prst="lef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964283" y="1351917"/>
            <a:ext cx="1600075" cy="1118344"/>
          </a:xfrm>
          <a:prstGeom prst="rect">
            <a:avLst/>
          </a:prstGeom>
        </p:spPr>
      </p:pic>
      <p:sp>
        <p:nvSpPr>
          <p:cNvPr id="31" name="Bent Arrow 30"/>
          <p:cNvSpPr/>
          <p:nvPr/>
        </p:nvSpPr>
        <p:spPr>
          <a:xfrm>
            <a:off x="5850103" y="1860012"/>
            <a:ext cx="944518" cy="718350"/>
          </a:xfrm>
          <a:prstGeom prst="ben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TextBox 32"/>
          <p:cNvSpPr txBox="1"/>
          <p:nvPr/>
        </p:nvSpPr>
        <p:spPr>
          <a:xfrm>
            <a:off x="6948364" y="2451363"/>
            <a:ext cx="1804619" cy="369332"/>
          </a:xfrm>
          <a:prstGeom prst="rect">
            <a:avLst/>
          </a:prstGeom>
          <a:noFill/>
        </p:spPr>
        <p:txBody>
          <a:bodyPr wrap="square" rtlCol="0">
            <a:spAutoFit/>
          </a:bodyPr>
          <a:lstStyle/>
          <a:p>
            <a:pPr algn="ctr"/>
            <a:r>
              <a:rPr lang="en-US" dirty="0" err="1" smtClean="0">
                <a:latin typeface="Helvetica"/>
                <a:cs typeface="Helvetica"/>
              </a:rPr>
              <a:t>qPCR</a:t>
            </a:r>
            <a:endParaRPr lang="en-US" dirty="0">
              <a:latin typeface="Helvetica"/>
              <a:cs typeface="Helvetica"/>
            </a:endParaRPr>
          </a:p>
        </p:txBody>
      </p:sp>
    </p:spTree>
    <p:extLst>
      <p:ext uri="{BB962C8B-B14F-4D97-AF65-F5344CB8AC3E}">
        <p14:creationId xmlns:p14="http://schemas.microsoft.com/office/powerpoint/2010/main" val="77344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1|1.7"/>
</p:tagLst>
</file>

<file path=ppt/theme/theme1.xml><?xml version="1.0" encoding="utf-8"?>
<a:theme xmlns:a="http://schemas.openxmlformats.org/drawingml/2006/main" name="Custom Desig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31320</TotalTime>
  <Words>1352</Words>
  <Application>Microsoft Macintosh PowerPoint</Application>
  <PresentationFormat>On-screen Show (4:3)</PresentationFormat>
  <Paragraphs>147</Paragraphs>
  <Slides>14</Slides>
  <Notes>11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14</vt:i4>
      </vt:variant>
    </vt:vector>
  </HeadingPairs>
  <TitlesOfParts>
    <vt:vector size="24" baseType="lpstr">
      <vt:lpstr>Calibri</vt:lpstr>
      <vt:lpstr>Helvetica</vt:lpstr>
      <vt:lpstr>ＭＳ Ｐゴシック</vt:lpstr>
      <vt:lpstr>Wingdings</vt:lpstr>
      <vt:lpstr>Arial</vt:lpstr>
      <vt:lpstr>Custom Design</vt:lpstr>
      <vt:lpstr>1_Custom Design</vt:lpstr>
      <vt:lpstr>2_Blank Presentation</vt:lpstr>
      <vt:lpstr>1_Blank Presentation</vt:lpstr>
      <vt:lpstr>Blank Presentation</vt:lpstr>
      <vt:lpstr>PowerPoint Presentation</vt:lpstr>
      <vt:lpstr>Conventional Biological Sampling</vt:lpstr>
      <vt:lpstr>The Ocean is a Soup of Information</vt:lpstr>
      <vt:lpstr>Relevant ‘omics</vt:lpstr>
      <vt:lpstr>PowerPoint Presentation</vt:lpstr>
      <vt:lpstr>DNA as a Sampling Tool</vt:lpstr>
      <vt:lpstr>Two eDNA techniques</vt:lpstr>
      <vt:lpstr>Sequencing costs</vt:lpstr>
      <vt:lpstr>eDNA workflow</vt:lpstr>
      <vt:lpstr>Targeting organisms in mixed samples</vt:lpstr>
      <vt:lpstr>What Benefit?</vt:lpstr>
      <vt:lpstr>Some examples</vt:lpstr>
      <vt:lpstr>Frontiers and Challenges</vt:lpstr>
      <vt:lpstr>And Introducing…</vt:lpstr>
    </vt:vector>
  </TitlesOfParts>
  <Company>Center for Ocean Solutions</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Port</dc:creator>
  <cp:lastModifiedBy>RPK</cp:lastModifiedBy>
  <cp:revision>654</cp:revision>
  <cp:lastPrinted>2014-02-13T16:32:21Z</cp:lastPrinted>
  <dcterms:created xsi:type="dcterms:W3CDTF">2013-09-26T20:02:50Z</dcterms:created>
  <dcterms:modified xsi:type="dcterms:W3CDTF">2018-10-15T21:26:58Z</dcterms:modified>
</cp:coreProperties>
</file>